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282" r:id="rId3"/>
    <p:sldId id="271" r:id="rId4"/>
    <p:sldId id="283" r:id="rId5"/>
    <p:sldId id="285" r:id="rId6"/>
    <p:sldId id="294" r:id="rId7"/>
    <p:sldId id="295" r:id="rId8"/>
    <p:sldId id="296" r:id="rId9"/>
    <p:sldId id="293" r:id="rId10"/>
    <p:sldId id="289" r:id="rId11"/>
    <p:sldId id="274" r:id="rId12"/>
    <p:sldId id="276" r:id="rId13"/>
    <p:sldId id="291" r:id="rId14"/>
    <p:sldId id="290" r:id="rId15"/>
    <p:sldId id="288" r:id="rId16"/>
    <p:sldId id="297" r:id="rId17"/>
    <p:sldId id="299" r:id="rId18"/>
    <p:sldId id="300" r:id="rId19"/>
    <p:sldId id="298" r:id="rId20"/>
  </p:sldIdLst>
  <p:sldSz cx="13322300" cy="7467600"/>
  <p:notesSz cx="7010400" cy="9296400"/>
  <p:embeddedFontLst>
    <p:embeddedFont>
      <p:font typeface="Angsana New" pitchFamily="18" charset="-34"/>
      <p:regular r:id="rId23"/>
      <p:bold r:id="rId24"/>
      <p:italic r:id="rId25"/>
      <p:boldItalic r:id="rId26"/>
    </p:embeddedFont>
    <p:embeddedFont>
      <p:font typeface="Cordia New" pitchFamily="34" charset="-34"/>
      <p:regular r:id="rId27"/>
      <p:bold r:id="rId28"/>
      <p:italic r:id="rId29"/>
      <p:boldItalic r:id="rId30"/>
    </p:embeddedFont>
    <p:embeddedFont>
      <p:font typeface="AngsanaUPC" pitchFamily="18" charset="-34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TH Sarabun New" pitchFamily="34" charset="-34"/>
      <p:regular r:id="rId39"/>
      <p:bold r:id="rId40"/>
      <p:italic r:id="rId41"/>
      <p:boldItalic r:id="rId42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52F"/>
    <a:srgbClr val="82644E"/>
    <a:srgbClr val="19434F"/>
    <a:srgbClr val="FFF2C9"/>
    <a:srgbClr val="30251C"/>
    <a:srgbClr val="FFC000"/>
    <a:srgbClr val="000000"/>
    <a:srgbClr val="948A54"/>
    <a:srgbClr val="4F81B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512" y="-72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6FAC5-F745-40C0-ADAD-5E17D322EB25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20892-220C-42DC-AD7C-9FF28B62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30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6913"/>
            <a:ext cx="62198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970933" y="8829961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anchor="b" anchorCtr="0" compatLnSpc="1"/>
          <a:lstStyle/>
          <a:p>
            <a:pPr algn="r" defTabSz="93177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pPr algn="r" defTabSz="93177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th-TH" sz="1200">
              <a:solidFill>
                <a:srgbClr val="000000"/>
              </a:solidFill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14/09/62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&#3627;&#3609;&#3656;&#3623;&#3618;3_&#3585;&#3634;&#3619;&#3592;&#3633;&#3604;&#3585;&#3634;&#3619;&#3652;&#3615;&#3621;&#3660;&#3629;&#3618;&#3656;&#3634;&#3591;&#3617;&#3637;&#3619;&#3632;&#3610;&#3610;.pptx" TargetMode="External"/><Relationship Id="rId3" Type="http://schemas.openxmlformats.org/officeDocument/2006/relationships/image" Target="../media/image2.png"/><Relationship Id="rId7" Type="http://schemas.openxmlformats.org/officeDocument/2006/relationships/hyperlink" Target="&#3627;&#3609;&#3656;&#3623;&#3618;2_&#3585;&#3634;&#3619;&#3605;&#3619;&#3623;&#3592;&#3627;&#3634;&#3586;&#3657;&#3629;&#3612;&#3636;&#3604;&#3614;&#3621;&#3634;&#3604;&#3586;&#3629;&#3591;&#3650;&#3611;&#3619;&#3649;&#3585;&#3619;&#3617;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3627;&#3609;&#3656;&#3623;&#3618;1_&#3585;&#3634;&#3619;&#3649;&#3585;&#3657;&#3611;&#3633;&#3597;&#3627;&#3634;&#3629;&#3618;&#3656;&#3634;&#3591;&#3648;&#3611;&#3655;&#3609;&#3586;&#3633;&#3657;&#3609;&#3605;&#3629;&#3609;.pptx" TargetMode="External"/><Relationship Id="rId11" Type="http://schemas.openxmlformats.org/officeDocument/2006/relationships/image" Target="../media/image4.png"/><Relationship Id="rId5" Type="http://schemas.openxmlformats.org/officeDocument/2006/relationships/hyperlink" Target="../../Slide%20PowerPoint_&#3626;&#3639;&#3656;&#3629;&#3611;&#3619;&#3632;&#3585;&#3629;&#3610;&#3585;&#3634;&#3619;&#3626;&#3629;&#3609;" TargetMode="External"/><Relationship Id="rId10" Type="http://schemas.openxmlformats.org/officeDocument/2006/relationships/hyperlink" Target="../Slide%20PPT_&#3623;&#3636;&#3607;&#3618;&#3634;&#3585;&#3634;&#3619;&#3588;&#3635;&#3609;&#3623;&#3603;%20&#3611;.2" TargetMode="External"/><Relationship Id="rId4" Type="http://schemas.openxmlformats.org/officeDocument/2006/relationships/image" Target="../media/image3.png"/><Relationship Id="rId9" Type="http://schemas.openxmlformats.org/officeDocument/2006/relationships/hyperlink" Target="&#3627;&#3609;&#3656;&#3623;&#3618;4_&#3585;&#3634;&#3619;&#3651;&#3594;&#3657;&#3648;&#3607;&#3588;&#3650;&#3609;&#3650;&#3621;&#3618;&#3637;&#3626;&#3634;&#3619;&#3626;&#3609;&#3648;&#3607;&#3624;&#3629;&#3618;&#3656;&#3634;&#3591;&#3611;&#3621;&#3629;&#3604;&#3616;&#3633;&#3618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9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8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7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7.png"/><Relationship Id="rId3" Type="http://schemas.openxmlformats.org/officeDocument/2006/relationships/image" Target="../media/image10.png"/><Relationship Id="rId21" Type="http://schemas.openxmlformats.org/officeDocument/2006/relationships/image" Target="../media/image8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24" Type="http://schemas.openxmlformats.org/officeDocument/2006/relationships/image" Target="../media/image90.png"/><Relationship Id="rId5" Type="http://schemas.openxmlformats.org/officeDocument/2006/relationships/image" Target="../media/image8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11.png"/><Relationship Id="rId19" Type="http://schemas.openxmlformats.org/officeDocument/2006/relationships/image" Target="../media/image85.png"/><Relationship Id="rId4" Type="http://schemas.openxmlformats.org/officeDocument/2006/relationships/image" Target="../media/image9.png"/><Relationship Id="rId9" Type="http://schemas.openxmlformats.org/officeDocument/2006/relationships/image" Target="../media/image78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.png"/><Relationship Id="rId7" Type="http://schemas.openxmlformats.org/officeDocument/2006/relationships/image" Target="../media/image9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34.gif"/><Relationship Id="rId7" Type="http://schemas.openxmlformats.org/officeDocument/2006/relationships/image" Target="../media/image22.png"/><Relationship Id="rId12" Type="http://schemas.microsoft.com/office/2007/relationships/hdphoto" Target="../media/hdphoto1.wdp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microsoft.com/office/2007/relationships/hdphoto" Target="../media/hdphoto2.wdp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4.gif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58" y="1729374"/>
            <a:ext cx="3449324" cy="49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796" y="2206117"/>
            <a:ext cx="3478669" cy="438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owchart: Data 2"/>
          <p:cNvSpPr/>
          <p:nvPr/>
        </p:nvSpPr>
        <p:spPr>
          <a:xfrm rot="10800000">
            <a:off x="5570401" y="-1"/>
            <a:ext cx="7754860" cy="19867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9AD5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77" name="Flowchart: Data 2"/>
          <p:cNvSpPr/>
          <p:nvPr/>
        </p:nvSpPr>
        <p:spPr>
          <a:xfrm rot="10800000">
            <a:off x="5484047" y="0"/>
            <a:ext cx="7845953" cy="18818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9AD5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-5696" y="-11803"/>
            <a:ext cx="9022402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9AD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6" name="Flowchart: Data 2"/>
          <p:cNvSpPr/>
          <p:nvPr/>
        </p:nvSpPr>
        <p:spPr>
          <a:xfrm>
            <a:off x="-6564" y="0"/>
            <a:ext cx="9243053" cy="17420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  <a:gd name="connsiteX0" fmla="*/ 6 w 9744"/>
              <a:gd name="connsiteY0" fmla="*/ 10073 h 10073"/>
              <a:gd name="connsiteX1" fmla="*/ 0 w 9744"/>
              <a:gd name="connsiteY1" fmla="*/ 0 h 10073"/>
              <a:gd name="connsiteX2" fmla="*/ 9744 w 9744"/>
              <a:gd name="connsiteY2" fmla="*/ 118 h 10073"/>
              <a:gd name="connsiteX3" fmla="*/ 8006 w 9744"/>
              <a:gd name="connsiteY3" fmla="*/ 10073 h 10073"/>
              <a:gd name="connsiteX4" fmla="*/ 6 w 9744"/>
              <a:gd name="connsiteY4" fmla="*/ 10073 h 10073"/>
              <a:gd name="connsiteX0" fmla="*/ 6 w 9836"/>
              <a:gd name="connsiteY0" fmla="*/ 10000 h 10000"/>
              <a:gd name="connsiteX1" fmla="*/ 0 w 9836"/>
              <a:gd name="connsiteY1" fmla="*/ 0 h 10000"/>
              <a:gd name="connsiteX2" fmla="*/ 9836 w 9836"/>
              <a:gd name="connsiteY2" fmla="*/ 162 h 10000"/>
              <a:gd name="connsiteX3" fmla="*/ 8216 w 9836"/>
              <a:gd name="connsiteY3" fmla="*/ 10000 h 10000"/>
              <a:gd name="connsiteX4" fmla="*/ 6 w 9836"/>
              <a:gd name="connsiteY4" fmla="*/ 10000 h 10000"/>
              <a:gd name="connsiteX0" fmla="*/ 6 w 10061"/>
              <a:gd name="connsiteY0" fmla="*/ 10000 h 10000"/>
              <a:gd name="connsiteX1" fmla="*/ 0 w 10061"/>
              <a:gd name="connsiteY1" fmla="*/ 0 h 10000"/>
              <a:gd name="connsiteX2" fmla="*/ 10061 w 10061"/>
              <a:gd name="connsiteY2" fmla="*/ 117 h 10000"/>
              <a:gd name="connsiteX3" fmla="*/ 8353 w 10061"/>
              <a:gd name="connsiteY3" fmla="*/ 10000 h 10000"/>
              <a:gd name="connsiteX4" fmla="*/ 6 w 10061"/>
              <a:gd name="connsiteY4" fmla="*/ 10000 h 10000"/>
              <a:gd name="connsiteX0" fmla="*/ 6 w 10122"/>
              <a:gd name="connsiteY0" fmla="*/ 10000 h 10000"/>
              <a:gd name="connsiteX1" fmla="*/ 0 w 10122"/>
              <a:gd name="connsiteY1" fmla="*/ 0 h 10000"/>
              <a:gd name="connsiteX2" fmla="*/ 10122 w 10122"/>
              <a:gd name="connsiteY2" fmla="*/ 117 h 10000"/>
              <a:gd name="connsiteX3" fmla="*/ 8353 w 10122"/>
              <a:gd name="connsiteY3" fmla="*/ 10000 h 10000"/>
              <a:gd name="connsiteX4" fmla="*/ 6 w 10122"/>
              <a:gd name="connsiteY4" fmla="*/ 10000 h 10000"/>
              <a:gd name="connsiteX0" fmla="*/ 6 w 10221"/>
              <a:gd name="connsiteY0" fmla="*/ 10000 h 10000"/>
              <a:gd name="connsiteX1" fmla="*/ 0 w 10221"/>
              <a:gd name="connsiteY1" fmla="*/ 0 h 10000"/>
              <a:gd name="connsiteX2" fmla="*/ 10221 w 10221"/>
              <a:gd name="connsiteY2" fmla="*/ 117 h 10000"/>
              <a:gd name="connsiteX3" fmla="*/ 8353 w 10221"/>
              <a:gd name="connsiteY3" fmla="*/ 10000 h 10000"/>
              <a:gd name="connsiteX4" fmla="*/ 6 w 10221"/>
              <a:gd name="connsiteY4" fmla="*/ 10000 h 10000"/>
              <a:gd name="connsiteX0" fmla="*/ 6 w 10254"/>
              <a:gd name="connsiteY0" fmla="*/ 10000 h 10000"/>
              <a:gd name="connsiteX1" fmla="*/ 0 w 10254"/>
              <a:gd name="connsiteY1" fmla="*/ 0 h 10000"/>
              <a:gd name="connsiteX2" fmla="*/ 10254 w 10254"/>
              <a:gd name="connsiteY2" fmla="*/ 52 h 10000"/>
              <a:gd name="connsiteX3" fmla="*/ 8353 w 10254"/>
              <a:gd name="connsiteY3" fmla="*/ 10000 h 10000"/>
              <a:gd name="connsiteX4" fmla="*/ 6 w 10254"/>
              <a:gd name="connsiteY4" fmla="*/ 10000 h 10000"/>
              <a:gd name="connsiteX0" fmla="*/ 6 w 9857"/>
              <a:gd name="connsiteY0" fmla="*/ 10000 h 10000"/>
              <a:gd name="connsiteX1" fmla="*/ 0 w 9857"/>
              <a:gd name="connsiteY1" fmla="*/ 0 h 10000"/>
              <a:gd name="connsiteX2" fmla="*/ 9857 w 9857"/>
              <a:gd name="connsiteY2" fmla="*/ 117 h 10000"/>
              <a:gd name="connsiteX3" fmla="*/ 8353 w 9857"/>
              <a:gd name="connsiteY3" fmla="*/ 10000 h 10000"/>
              <a:gd name="connsiteX4" fmla="*/ 6 w 9857"/>
              <a:gd name="connsiteY4" fmla="*/ 10000 h 10000"/>
              <a:gd name="connsiteX0" fmla="*/ 6 w 10000"/>
              <a:gd name="connsiteY0" fmla="*/ 10000 h 10131"/>
              <a:gd name="connsiteX1" fmla="*/ 0 w 10000"/>
              <a:gd name="connsiteY1" fmla="*/ 0 h 10131"/>
              <a:gd name="connsiteX2" fmla="*/ 10000 w 10000"/>
              <a:gd name="connsiteY2" fmla="*/ 117 h 10131"/>
              <a:gd name="connsiteX3" fmla="*/ 7970 w 10000"/>
              <a:gd name="connsiteY3" fmla="*/ 10131 h 10131"/>
              <a:gd name="connsiteX4" fmla="*/ 6 w 10000"/>
              <a:gd name="connsiteY4" fmla="*/ 10000 h 10131"/>
              <a:gd name="connsiteX0" fmla="*/ 6 w 9866"/>
              <a:gd name="connsiteY0" fmla="*/ 10000 h 10131"/>
              <a:gd name="connsiteX1" fmla="*/ 0 w 9866"/>
              <a:gd name="connsiteY1" fmla="*/ 0 h 10131"/>
              <a:gd name="connsiteX2" fmla="*/ 9866 w 9866"/>
              <a:gd name="connsiteY2" fmla="*/ 248 h 10131"/>
              <a:gd name="connsiteX3" fmla="*/ 7970 w 9866"/>
              <a:gd name="connsiteY3" fmla="*/ 10131 h 10131"/>
              <a:gd name="connsiteX4" fmla="*/ 6 w 9866"/>
              <a:gd name="connsiteY4" fmla="*/ 10000 h 10131"/>
              <a:gd name="connsiteX0" fmla="*/ 6 w 9938"/>
              <a:gd name="connsiteY0" fmla="*/ 9871 h 10000"/>
              <a:gd name="connsiteX1" fmla="*/ 0 w 9938"/>
              <a:gd name="connsiteY1" fmla="*/ 0 h 10000"/>
              <a:gd name="connsiteX2" fmla="*/ 9938 w 9938"/>
              <a:gd name="connsiteY2" fmla="*/ 112 h 10000"/>
              <a:gd name="connsiteX3" fmla="*/ 8078 w 9938"/>
              <a:gd name="connsiteY3" fmla="*/ 10000 h 10000"/>
              <a:gd name="connsiteX4" fmla="*/ 6 w 9938"/>
              <a:gd name="connsiteY4" fmla="*/ 9871 h 10000"/>
              <a:gd name="connsiteX0" fmla="*/ 6 w 9898"/>
              <a:gd name="connsiteY0" fmla="*/ 9871 h 10000"/>
              <a:gd name="connsiteX1" fmla="*/ 0 w 9898"/>
              <a:gd name="connsiteY1" fmla="*/ 0 h 10000"/>
              <a:gd name="connsiteX2" fmla="*/ 9898 w 9898"/>
              <a:gd name="connsiteY2" fmla="*/ 156 h 10000"/>
              <a:gd name="connsiteX3" fmla="*/ 8128 w 9898"/>
              <a:gd name="connsiteY3" fmla="*/ 10000 h 10000"/>
              <a:gd name="connsiteX4" fmla="*/ 6 w 9898"/>
              <a:gd name="connsiteY4" fmla="*/ 9871 h 10000"/>
              <a:gd name="connsiteX0" fmla="*/ 6 w 10000"/>
              <a:gd name="connsiteY0" fmla="*/ 9871 h 9956"/>
              <a:gd name="connsiteX1" fmla="*/ 0 w 10000"/>
              <a:gd name="connsiteY1" fmla="*/ 0 h 9956"/>
              <a:gd name="connsiteX2" fmla="*/ 10000 w 10000"/>
              <a:gd name="connsiteY2" fmla="*/ 156 h 9956"/>
              <a:gd name="connsiteX3" fmla="*/ 8037 w 10000"/>
              <a:gd name="connsiteY3" fmla="*/ 9956 h 9956"/>
              <a:gd name="connsiteX4" fmla="*/ 6 w 10000"/>
              <a:gd name="connsiteY4" fmla="*/ 9871 h 9956"/>
              <a:gd name="connsiteX0" fmla="*/ 6 w 9952"/>
              <a:gd name="connsiteY0" fmla="*/ 9915 h 10000"/>
              <a:gd name="connsiteX1" fmla="*/ 0 w 9952"/>
              <a:gd name="connsiteY1" fmla="*/ 0 h 10000"/>
              <a:gd name="connsiteX2" fmla="*/ 9952 w 9952"/>
              <a:gd name="connsiteY2" fmla="*/ 157 h 10000"/>
              <a:gd name="connsiteX3" fmla="*/ 8037 w 9952"/>
              <a:gd name="connsiteY3" fmla="*/ 10000 h 10000"/>
              <a:gd name="connsiteX4" fmla="*/ 6 w 9952"/>
              <a:gd name="connsiteY4" fmla="*/ 9915 h 10000"/>
              <a:gd name="connsiteX0" fmla="*/ 6 w 10237"/>
              <a:gd name="connsiteY0" fmla="*/ 9960 h 10045"/>
              <a:gd name="connsiteX1" fmla="*/ 0 w 10237"/>
              <a:gd name="connsiteY1" fmla="*/ 45 h 10045"/>
              <a:gd name="connsiteX2" fmla="*/ 10237 w 10237"/>
              <a:gd name="connsiteY2" fmla="*/ 0 h 10045"/>
              <a:gd name="connsiteX3" fmla="*/ 8076 w 10237"/>
              <a:gd name="connsiteY3" fmla="*/ 10045 h 10045"/>
              <a:gd name="connsiteX4" fmla="*/ 6 w 10237"/>
              <a:gd name="connsiteY4" fmla="*/ 9960 h 1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" h="10045">
                <a:moveTo>
                  <a:pt x="6" y="9960"/>
                </a:moveTo>
                <a:cubicBezTo>
                  <a:pt x="4" y="6710"/>
                  <a:pt x="2" y="3294"/>
                  <a:pt x="0" y="45"/>
                </a:cubicBezTo>
                <a:lnTo>
                  <a:pt x="10237" y="0"/>
                </a:lnTo>
                <a:lnTo>
                  <a:pt x="8076" y="10045"/>
                </a:lnTo>
                <a:lnTo>
                  <a:pt x="6" y="9960"/>
                </a:lnTo>
                <a:close/>
              </a:path>
            </a:pathLst>
          </a:custGeom>
          <a:solidFill>
            <a:srgbClr val="9AD52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5732331" y="149798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9" name="มนมุมสี่เหลี่ยมผืนผ้าด้านทแยงมุม 14"/>
          <p:cNvSpPr/>
          <p:nvPr/>
        </p:nvSpPr>
        <p:spPr>
          <a:xfrm>
            <a:off x="-367934" y="-20743"/>
            <a:ext cx="3357179" cy="8232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60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417" y="127000"/>
            <a:ext cx="1910657" cy="5808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9550796" y="867810"/>
            <a:ext cx="3384000" cy="61240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ชั้นประถมศึกษาปีที่ 2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48098" y="1442689"/>
            <a:ext cx="4174823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กลุ่มสาระการ</a:t>
            </a:r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เรียนรู้วิทยาศาสตร์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rgbClr val="9AD52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64" name="TextBox 24"/>
          <p:cNvSpPr txBox="1"/>
          <p:nvPr/>
        </p:nvSpPr>
        <p:spPr>
          <a:xfrm>
            <a:off x="3933515" y="6602069"/>
            <a:ext cx="5906534" cy="858622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pPr lvl="0"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6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sp>
        <p:nvSpPr>
          <p:cNvPr id="27" name="TextBox 26">
            <a:hlinkClick r:id="rId5" action="ppaction://hlinkfile"/>
          </p:cNvPr>
          <p:cNvSpPr txBox="1"/>
          <p:nvPr/>
        </p:nvSpPr>
        <p:spPr>
          <a:xfrm>
            <a:off x="4852468" y="5469960"/>
            <a:ext cx="3797294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Slide </a:t>
            </a:r>
            <a:r>
              <a:rPr lang="en-GB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PowerPoint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สื่อประกอบการ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สอน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908974" y="103250"/>
            <a:ext cx="5061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600" b="1" dirty="0" smtClean="0">
                <a:solidFill>
                  <a:srgbClr val="9AD52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วิทยาการคำนวณ </a:t>
            </a:r>
            <a:endParaRPr lang="en-US" sz="6600" b="1" dirty="0">
              <a:solidFill>
                <a:srgbClr val="9AD52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สี่เหลี่ยมผืนผ้ามุมมน 64">
            <a:hlinkClick r:id="rId6" action="ppaction://hlinkpres?slideindex=1&amp;slidetitle="/>
          </p:cNvPr>
          <p:cNvSpPr/>
          <p:nvPr/>
        </p:nvSpPr>
        <p:spPr>
          <a:xfrm>
            <a:off x="2520732" y="2193216"/>
            <a:ext cx="1895843" cy="381645"/>
          </a:xfrm>
          <a:prstGeom prst="roundRect">
            <a:avLst/>
          </a:prstGeom>
          <a:solidFill>
            <a:srgbClr val="9AD52F"/>
          </a:solidFill>
          <a:ln w="12700">
            <a:solidFill>
              <a:srgbClr val="9AD5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21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1</a:t>
            </a:r>
            <a:endParaRPr lang="en-US" sz="21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สี่เหลี่ยมผืนผ้ามุมมน 64">
            <a:hlinkClick r:id="rId7" action="ppaction://hlinkpres?slideindex=1&amp;slidetitle="/>
          </p:cNvPr>
          <p:cNvSpPr/>
          <p:nvPr/>
        </p:nvSpPr>
        <p:spPr>
          <a:xfrm>
            <a:off x="4649063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AD5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2D05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2</a:t>
            </a:r>
            <a:endParaRPr lang="en-US" sz="2100" b="1" dirty="0">
              <a:solidFill>
                <a:srgbClr val="92D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สี่เหลี่ยมผืนผ้ามุมมน 64">
            <a:hlinkClick r:id="rId8" action="ppaction://hlinkpres?slideindex=1&amp;slidetitle="/>
          </p:cNvPr>
          <p:cNvSpPr/>
          <p:nvPr/>
        </p:nvSpPr>
        <p:spPr>
          <a:xfrm>
            <a:off x="6777394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AD5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2D05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3</a:t>
            </a:r>
            <a:endParaRPr lang="en-US" sz="2100" b="1" dirty="0">
              <a:solidFill>
                <a:srgbClr val="92D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สี่เหลี่ยมผืนผ้ามุมมน 64">
            <a:hlinkClick r:id="rId9" action="ppaction://hlinkpres?slideindex=1&amp;slidetitle="/>
          </p:cNvPr>
          <p:cNvSpPr/>
          <p:nvPr/>
        </p:nvSpPr>
        <p:spPr>
          <a:xfrm>
            <a:off x="8905725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AD5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2D05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4</a:t>
            </a:r>
            <a:endParaRPr lang="en-US" sz="2100" b="1" dirty="0">
              <a:solidFill>
                <a:srgbClr val="92D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Picture 4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912" y="3845871"/>
            <a:ext cx="1762407" cy="17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700" y="1888497"/>
            <a:ext cx="133096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nip Same Side Corner Rectangle 23"/>
          <p:cNvSpPr/>
          <p:nvPr/>
        </p:nvSpPr>
        <p:spPr>
          <a:xfrm>
            <a:off x="3618484" y="328477"/>
            <a:ext cx="6085332" cy="1369605"/>
          </a:xfrm>
          <a:prstGeom prst="snip2SameRect">
            <a:avLst>
              <a:gd name="adj1" fmla="val 26510"/>
              <a:gd name="adj2" fmla="val 0"/>
            </a:avLst>
          </a:prstGeom>
          <a:solidFill>
            <a:srgbClr val="C1E57F">
              <a:alpha val="69804"/>
            </a:srgb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7" name="สี่เหลี่ยมผืนผ้า 1"/>
          <p:cNvSpPr/>
          <p:nvPr/>
        </p:nvSpPr>
        <p:spPr>
          <a:xfrm>
            <a:off x="3799191" y="374643"/>
            <a:ext cx="5723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การแสดงขั้นตอนการแก้ปัญหา</a:t>
            </a:r>
            <a:b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โดยการเขียนบอกเล่า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1" name="Picture 3" descr="C:\Users\tongchai.cha\Desktop\PTT_วิทยาการคำนวณ_ป.2\แบบ\1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099" y="-17998"/>
            <a:ext cx="2290438" cy="194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 descr="C:\Users\tongchai.cha\Desktop\PTT_วิทยาการคำนวณ_ป.2\แบบ\1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28046" y="-17998"/>
            <a:ext cx="2290438" cy="194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96751" y="2494800"/>
            <a:ext cx="5201310" cy="714109"/>
            <a:chOff x="349908" y="2011680"/>
            <a:chExt cx="5201310" cy="714109"/>
          </a:xfrm>
        </p:grpSpPr>
        <p:sp>
          <p:nvSpPr>
            <p:cNvPr id="5" name="Rounded Rectangle 4"/>
            <p:cNvSpPr/>
            <p:nvPr/>
          </p:nvSpPr>
          <p:spPr>
            <a:xfrm>
              <a:off x="349908" y="2011680"/>
              <a:ext cx="5201310" cy="701409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78522" y="2024380"/>
              <a:ext cx="561863" cy="701409"/>
              <a:chOff x="4500436" y="2721366"/>
              <a:chExt cx="747839" cy="933575"/>
            </a:xfrm>
          </p:grpSpPr>
          <p:pic>
            <p:nvPicPr>
              <p:cNvPr id="78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 smtClean="0">
                    <a:latin typeface="Aksorn Bold" pitchFamily="50" charset="-34"/>
                    <a:cs typeface="Aksorn Bold" pitchFamily="50" charset="-34"/>
                  </a:rPr>
                  <a:t>1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902003" y="2150363"/>
              <a:ext cx="464921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ตอก</a:t>
              </a: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ไข่ใส่ชามที่</a:t>
              </a:r>
              <a:r>
                <a:rPr lang="th-TH" sz="26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สามารถนำเข้าเตา</a:t>
              </a: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อบไมโครเวฟ</a:t>
              </a:r>
              <a:r>
                <a:rPr lang="th-TH" sz="26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</a:t>
              </a:r>
              <a:endPara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6108" y="1308540"/>
            <a:ext cx="1369235" cy="646331"/>
            <a:chOff x="86108" y="1308540"/>
            <a:chExt cx="1369235" cy="646331"/>
          </a:xfrm>
        </p:grpSpPr>
        <p:sp>
          <p:nvSpPr>
            <p:cNvPr id="3" name="Round Same Side Corner Rectangle 2"/>
            <p:cNvSpPr/>
            <p:nvPr/>
          </p:nvSpPr>
          <p:spPr>
            <a:xfrm>
              <a:off x="86108" y="1374916"/>
              <a:ext cx="1369235" cy="513581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2950" y="1308540"/>
              <a:ext cx="12089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6751" y="3512651"/>
            <a:ext cx="5201310" cy="714109"/>
            <a:chOff x="349908" y="2011680"/>
            <a:chExt cx="5201310" cy="714109"/>
          </a:xfrm>
        </p:grpSpPr>
        <p:sp>
          <p:nvSpPr>
            <p:cNvPr id="74" name="Rounded Rectangle 73"/>
            <p:cNvSpPr/>
            <p:nvPr/>
          </p:nvSpPr>
          <p:spPr>
            <a:xfrm>
              <a:off x="349908" y="2011680"/>
              <a:ext cx="5201310" cy="701409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78522" y="2024380"/>
              <a:ext cx="561863" cy="701409"/>
              <a:chOff x="4500436" y="2721366"/>
              <a:chExt cx="747839" cy="933575"/>
            </a:xfrm>
          </p:grpSpPr>
          <p:pic>
            <p:nvPicPr>
              <p:cNvPr id="84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latin typeface="Aksorn Bold" pitchFamily="50" charset="-34"/>
                    <a:cs typeface="Aksorn Bold" pitchFamily="50" charset="-34"/>
                  </a:rPr>
                  <a:t>2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1040385" y="2150363"/>
              <a:ext cx="438251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ตีไข่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296751" y="4560456"/>
            <a:ext cx="5201310" cy="714109"/>
            <a:chOff x="349908" y="2011680"/>
            <a:chExt cx="5201310" cy="714109"/>
          </a:xfrm>
        </p:grpSpPr>
        <p:sp>
          <p:nvSpPr>
            <p:cNvPr id="110" name="Rounded Rectangle 109"/>
            <p:cNvSpPr/>
            <p:nvPr/>
          </p:nvSpPr>
          <p:spPr>
            <a:xfrm>
              <a:off x="349908" y="2011680"/>
              <a:ext cx="5201310" cy="701409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78522" y="2024380"/>
              <a:ext cx="561863" cy="701409"/>
              <a:chOff x="4500436" y="2721366"/>
              <a:chExt cx="747839" cy="933575"/>
            </a:xfrm>
          </p:grpSpPr>
          <p:pic>
            <p:nvPicPr>
              <p:cNvPr id="113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 smtClean="0">
                    <a:latin typeface="Aksorn Bold" pitchFamily="50" charset="-34"/>
                    <a:cs typeface="Aksorn Bold" pitchFamily="50" charset="-34"/>
                  </a:rPr>
                  <a:t>3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12" name="Rectangle 111"/>
            <p:cNvSpPr/>
            <p:nvPr/>
          </p:nvSpPr>
          <p:spPr>
            <a:xfrm>
              <a:off x="1040385" y="2150363"/>
              <a:ext cx="438251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ใส่ซอสปรุงรส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296751" y="5664923"/>
            <a:ext cx="5201310" cy="714109"/>
            <a:chOff x="349908" y="2011680"/>
            <a:chExt cx="5201310" cy="714109"/>
          </a:xfrm>
        </p:grpSpPr>
        <p:sp>
          <p:nvSpPr>
            <p:cNvPr id="116" name="Rounded Rectangle 115"/>
            <p:cNvSpPr/>
            <p:nvPr/>
          </p:nvSpPr>
          <p:spPr>
            <a:xfrm>
              <a:off x="349908" y="2011680"/>
              <a:ext cx="5201310" cy="701409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478522" y="2024380"/>
              <a:ext cx="561863" cy="701409"/>
              <a:chOff x="4500436" y="2721366"/>
              <a:chExt cx="747839" cy="933575"/>
            </a:xfrm>
          </p:grpSpPr>
          <p:pic>
            <p:nvPicPr>
              <p:cNvPr id="119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" name="TextBox 119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 smtClean="0">
                    <a:latin typeface="Aksorn Bold" pitchFamily="50" charset="-34"/>
                    <a:cs typeface="Aksorn Bold" pitchFamily="50" charset="-34"/>
                  </a:rPr>
                  <a:t>4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18" name="Rectangle 117"/>
            <p:cNvSpPr/>
            <p:nvPr/>
          </p:nvSpPr>
          <p:spPr>
            <a:xfrm>
              <a:off x="1040385" y="2150363"/>
              <a:ext cx="438251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ใส่หมูสับที่สุกแล้วและโรยผัก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848391" y="2482100"/>
            <a:ext cx="5201310" cy="714109"/>
            <a:chOff x="349908" y="2011680"/>
            <a:chExt cx="5201310" cy="714109"/>
          </a:xfrm>
        </p:grpSpPr>
        <p:sp>
          <p:nvSpPr>
            <p:cNvPr id="122" name="Rounded Rectangle 121"/>
            <p:cNvSpPr/>
            <p:nvPr/>
          </p:nvSpPr>
          <p:spPr>
            <a:xfrm>
              <a:off x="349908" y="2011680"/>
              <a:ext cx="5201310" cy="701409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478522" y="2024380"/>
              <a:ext cx="561863" cy="701409"/>
              <a:chOff x="4500436" y="2721366"/>
              <a:chExt cx="747839" cy="933575"/>
            </a:xfrm>
          </p:grpSpPr>
          <p:pic>
            <p:nvPicPr>
              <p:cNvPr id="125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 smtClean="0">
                    <a:latin typeface="Aksorn Bold" pitchFamily="50" charset="-34"/>
                    <a:cs typeface="Aksorn Bold" pitchFamily="50" charset="-34"/>
                  </a:rPr>
                  <a:t>5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24" name="Rectangle 123"/>
            <p:cNvSpPr/>
            <p:nvPr/>
          </p:nvSpPr>
          <p:spPr>
            <a:xfrm>
              <a:off x="1040385" y="2150363"/>
              <a:ext cx="438251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นำเข้าเตาอบไมโครเวฟ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848391" y="3512651"/>
            <a:ext cx="5201310" cy="714109"/>
            <a:chOff x="349908" y="2011680"/>
            <a:chExt cx="5201310" cy="714109"/>
          </a:xfrm>
        </p:grpSpPr>
        <p:sp>
          <p:nvSpPr>
            <p:cNvPr id="128" name="Rounded Rectangle 127"/>
            <p:cNvSpPr/>
            <p:nvPr/>
          </p:nvSpPr>
          <p:spPr>
            <a:xfrm>
              <a:off x="349908" y="2011680"/>
              <a:ext cx="5201310" cy="701409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478522" y="2024380"/>
              <a:ext cx="561863" cy="701409"/>
              <a:chOff x="4500436" y="2721366"/>
              <a:chExt cx="747839" cy="933575"/>
            </a:xfrm>
          </p:grpSpPr>
          <p:pic>
            <p:nvPicPr>
              <p:cNvPr id="131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TextBox 131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 smtClean="0">
                    <a:latin typeface="Aksorn Bold" pitchFamily="50" charset="-34"/>
                    <a:cs typeface="Aksorn Bold" pitchFamily="50" charset="-34"/>
                  </a:rPr>
                  <a:t>6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1040385" y="2150363"/>
              <a:ext cx="438251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ตั้งเวลาอบ 3 นาที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848391" y="4566804"/>
            <a:ext cx="5201310" cy="1098119"/>
            <a:chOff x="349908" y="2011679"/>
            <a:chExt cx="5201310" cy="1098119"/>
          </a:xfrm>
        </p:grpSpPr>
        <p:sp>
          <p:nvSpPr>
            <p:cNvPr id="134" name="Rounded Rectangle 133"/>
            <p:cNvSpPr/>
            <p:nvPr/>
          </p:nvSpPr>
          <p:spPr>
            <a:xfrm>
              <a:off x="349908" y="2011679"/>
              <a:ext cx="5201310" cy="1098119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78522" y="2024378"/>
              <a:ext cx="561863" cy="701408"/>
              <a:chOff x="4500436" y="2721366"/>
              <a:chExt cx="747839" cy="933575"/>
            </a:xfrm>
          </p:grpSpPr>
          <p:pic>
            <p:nvPicPr>
              <p:cNvPr id="137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8" name="TextBox 137"/>
              <p:cNvSpPr txBox="1"/>
              <p:nvPr/>
            </p:nvSpPr>
            <p:spPr>
              <a:xfrm>
                <a:off x="4644164" y="2864990"/>
                <a:ext cx="531691" cy="69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 smtClean="0">
                    <a:latin typeface="Aksorn Bold" pitchFamily="50" charset="-34"/>
                    <a:cs typeface="Aksorn Bold" pitchFamily="50" charset="-34"/>
                  </a:rPr>
                  <a:t>7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1040385" y="2150363"/>
              <a:ext cx="438251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นำไข่ตุ๋นที่</a:t>
              </a:r>
              <a:r>
                <a:rPr lang="th-TH" sz="26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พร้อมรับประทานออกจาก</a:t>
              </a:r>
              <a:br>
                <a:rPr lang="th-TH" sz="26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6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เตา</a:t>
              </a: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อบไมโครเวฟ</a:t>
              </a:r>
              <a:endPara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40" name="Picture 2" descr="C:\Users\tongchai.cha\Desktop\PTT_วิทยาการคำนวณ_ป.2\แบบ\1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0132" y="5006179"/>
            <a:ext cx="2818734" cy="21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70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700" y="1888497"/>
            <a:ext cx="133096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nip Same Side Corner Rectangle 23"/>
          <p:cNvSpPr/>
          <p:nvPr/>
        </p:nvSpPr>
        <p:spPr>
          <a:xfrm>
            <a:off x="3618484" y="328477"/>
            <a:ext cx="6085332" cy="1369605"/>
          </a:xfrm>
          <a:prstGeom prst="snip2SameRect">
            <a:avLst>
              <a:gd name="adj1" fmla="val 26510"/>
              <a:gd name="adj2" fmla="val 0"/>
            </a:avLst>
          </a:prstGeom>
          <a:solidFill>
            <a:srgbClr val="C1E57F">
              <a:alpha val="69804"/>
            </a:srgb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7" name="สี่เหลี่ยมผืนผ้า 1"/>
          <p:cNvSpPr/>
          <p:nvPr/>
        </p:nvSpPr>
        <p:spPr>
          <a:xfrm>
            <a:off x="3799191" y="374643"/>
            <a:ext cx="5723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การแสดงขั้นตอนการแก้ปัญหา</a:t>
            </a:r>
            <a:b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โดยการวาดภาพ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1" name="Picture 3" descr="C:\Users\tongchai.cha\Desktop\PTT_วิทยาการคำนวณ_ป.2\แบบ\1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099" y="-17998"/>
            <a:ext cx="2290438" cy="194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 descr="C:\Users\tongchai.cha\Desktop\PTT_วิทยาการคำนวณ_ป.2\แบบ\1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28046" y="-17998"/>
            <a:ext cx="2290438" cy="194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38822" y="2011680"/>
            <a:ext cx="2887789" cy="2505456"/>
            <a:chOff x="338822" y="2011680"/>
            <a:chExt cx="2887789" cy="2505456"/>
          </a:xfrm>
        </p:grpSpPr>
        <p:pic>
          <p:nvPicPr>
            <p:cNvPr id="3075" name="Picture 3" descr="C:\Users\tongchai.cha\Desktop\PTT_วิทยาการคำนวณ_ป.2\แบบ\14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1" y="2132298"/>
              <a:ext cx="1766345" cy="157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349909" y="2011680"/>
              <a:ext cx="2876702" cy="2505456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38822" y="2011680"/>
              <a:ext cx="561863" cy="701409"/>
              <a:chOff x="4500436" y="2721366"/>
              <a:chExt cx="747839" cy="933575"/>
            </a:xfrm>
          </p:grpSpPr>
          <p:pic>
            <p:nvPicPr>
              <p:cNvPr id="78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 smtClean="0">
                    <a:latin typeface="Aksorn Bold" pitchFamily="50" charset="-34"/>
                    <a:cs typeface="Aksorn Bold" pitchFamily="50" charset="-34"/>
                  </a:rPr>
                  <a:t>1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605329" y="3682626"/>
              <a:ext cx="23658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ตอก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ไข่ใส่ชามที่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สามารถ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/>
              </a:r>
              <a:b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นำเข้าเตา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อบไมโครเวฟ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84687" y="2011680"/>
            <a:ext cx="2890518" cy="2505456"/>
            <a:chOff x="3584687" y="2011680"/>
            <a:chExt cx="2890518" cy="2505456"/>
          </a:xfrm>
        </p:grpSpPr>
        <p:pic>
          <p:nvPicPr>
            <p:cNvPr id="3076" name="Picture 4" descr="C:\Users\tongchai.cha\Desktop\PTT_วิทยาการคำนวณ_ป.2\แบบ\15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968" y="2326408"/>
              <a:ext cx="1301771" cy="1301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ounded Rectangle 64"/>
            <p:cNvSpPr/>
            <p:nvPr/>
          </p:nvSpPr>
          <p:spPr>
            <a:xfrm>
              <a:off x="3598503" y="2011680"/>
              <a:ext cx="2876702" cy="2505456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3584687" y="2011680"/>
              <a:ext cx="561863" cy="701409"/>
              <a:chOff x="4500436" y="2721366"/>
              <a:chExt cx="747839" cy="933575"/>
            </a:xfrm>
          </p:grpSpPr>
          <p:pic>
            <p:nvPicPr>
              <p:cNvPr id="82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ksorn Bold" pitchFamily="50" charset="-34"/>
                    <a:cs typeface="Aksorn Bold" pitchFamily="50" charset="-34"/>
                  </a:rPr>
                  <a:t>2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4676763" y="3710475"/>
              <a:ext cx="7201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ตีไข่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47097" y="2011680"/>
            <a:ext cx="2876702" cy="2505456"/>
            <a:chOff x="6847097" y="2011680"/>
            <a:chExt cx="2876702" cy="2505456"/>
          </a:xfrm>
        </p:grpSpPr>
        <p:pic>
          <p:nvPicPr>
            <p:cNvPr id="3077" name="Picture 5" descr="C:\Users\tongchai.cha\Desktop\PTT_วิทยาการคำนวณ_ป.2\แบบ\16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293" y="2206494"/>
              <a:ext cx="1542310" cy="145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Rounded Rectangle 67"/>
            <p:cNvSpPr/>
            <p:nvPr/>
          </p:nvSpPr>
          <p:spPr>
            <a:xfrm>
              <a:off x="6847097" y="2011680"/>
              <a:ext cx="2876702" cy="2505456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849859" y="2011680"/>
              <a:ext cx="561863" cy="701409"/>
              <a:chOff x="4500436" y="2721366"/>
              <a:chExt cx="747839" cy="933575"/>
            </a:xfrm>
          </p:grpSpPr>
          <p:pic>
            <p:nvPicPr>
              <p:cNvPr id="88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ksorn Bold" pitchFamily="50" charset="-34"/>
                    <a:cs typeface="Aksorn Bold" pitchFamily="50" charset="-34"/>
                  </a:rPr>
                  <a:t>3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7510621" y="3710475"/>
              <a:ext cx="15496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ใส่ซอสปรุงรส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095690" y="2011680"/>
            <a:ext cx="2876702" cy="2505456"/>
            <a:chOff x="10095690" y="2011680"/>
            <a:chExt cx="2876702" cy="2505456"/>
          </a:xfrm>
        </p:grpSpPr>
        <p:pic>
          <p:nvPicPr>
            <p:cNvPr id="3078" name="Picture 6" descr="C:\Users\tongchai.cha\Desktop\PTT_วิทยาการคำนวณ_ป.2\แบบ\17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3235" y="2213493"/>
              <a:ext cx="1481612" cy="145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ounded Rectangle 68"/>
            <p:cNvSpPr/>
            <p:nvPr/>
          </p:nvSpPr>
          <p:spPr>
            <a:xfrm>
              <a:off x="10095690" y="2011680"/>
              <a:ext cx="2876702" cy="2505456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0095690" y="2011680"/>
              <a:ext cx="561863" cy="701409"/>
              <a:chOff x="4500436" y="2721366"/>
              <a:chExt cx="747839" cy="933575"/>
            </a:xfrm>
          </p:grpSpPr>
          <p:pic>
            <p:nvPicPr>
              <p:cNvPr id="91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ksorn Bold" pitchFamily="50" charset="-34"/>
                    <a:cs typeface="Aksorn Bold" pitchFamily="50" charset="-34"/>
                  </a:rPr>
                  <a:t>4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>
              <a:off x="10206179" y="3710475"/>
              <a:ext cx="26557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ใส่หมูสับที่สุกแล้วและโรยผัก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38822" y="4605875"/>
            <a:ext cx="2887789" cy="2505456"/>
            <a:chOff x="338822" y="4605875"/>
            <a:chExt cx="2887789" cy="2505456"/>
          </a:xfrm>
        </p:grpSpPr>
        <p:pic>
          <p:nvPicPr>
            <p:cNvPr id="3079" name="Picture 7" descr="C:\Users\tongchai.cha\Desktop\PTT_วิทยาการคำนวณ_ป.2\แบบ\18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43" y="4965916"/>
              <a:ext cx="2021633" cy="131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ounded Rectangle 69"/>
            <p:cNvSpPr/>
            <p:nvPr/>
          </p:nvSpPr>
          <p:spPr>
            <a:xfrm>
              <a:off x="349909" y="4605875"/>
              <a:ext cx="2876702" cy="2505456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38822" y="4658583"/>
              <a:ext cx="561863" cy="701409"/>
              <a:chOff x="4500436" y="2721366"/>
              <a:chExt cx="747839" cy="933575"/>
            </a:xfrm>
          </p:grpSpPr>
          <p:pic>
            <p:nvPicPr>
              <p:cNvPr id="94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ksorn Bold" pitchFamily="50" charset="-34"/>
                    <a:cs typeface="Aksorn Bold" pitchFamily="50" charset="-34"/>
                  </a:rPr>
                  <a:t>5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34924" y="6268902"/>
              <a:ext cx="2106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นำเข้าเตาอบไมโครเวฟ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85141" y="4605875"/>
            <a:ext cx="2890064" cy="2505456"/>
            <a:chOff x="3585141" y="4605875"/>
            <a:chExt cx="2890064" cy="2505456"/>
          </a:xfrm>
        </p:grpSpPr>
        <p:pic>
          <p:nvPicPr>
            <p:cNvPr id="3074" name="Picture 2" descr="C:\Users\tongchai.cha\Desktop\PTT_วิทยาการคำนวณ_ป.2\แบบ\19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307" y="4751240"/>
              <a:ext cx="1247092" cy="1492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ounded Rectangle 70"/>
            <p:cNvSpPr/>
            <p:nvPr/>
          </p:nvSpPr>
          <p:spPr>
            <a:xfrm>
              <a:off x="3598503" y="4605875"/>
              <a:ext cx="2876702" cy="2505456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585141" y="4658583"/>
              <a:ext cx="561863" cy="701409"/>
              <a:chOff x="4500436" y="2721366"/>
              <a:chExt cx="747839" cy="933575"/>
            </a:xfrm>
          </p:grpSpPr>
          <p:pic>
            <p:nvPicPr>
              <p:cNvPr id="97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ksorn Bold" pitchFamily="50" charset="-34"/>
                    <a:cs typeface="Aksorn Bold" pitchFamily="50" charset="-34"/>
                  </a:rPr>
                  <a:t>6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4158487" y="6268902"/>
              <a:ext cx="17567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ตั้งเวลาอบ 3 นาที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47096" y="4605875"/>
            <a:ext cx="6125295" cy="2505456"/>
            <a:chOff x="6847096" y="4605875"/>
            <a:chExt cx="6125295" cy="2505456"/>
          </a:xfrm>
        </p:grpSpPr>
        <p:pic>
          <p:nvPicPr>
            <p:cNvPr id="1026" name="Picture 2" descr="C:\Users\tongchai.cha\Desktop\PTT_วิทยาการคำนวณ_ป.2\แบบ\11.pn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9352" y="4725515"/>
              <a:ext cx="2968246" cy="226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Rounded Rectangle 71"/>
            <p:cNvSpPr/>
            <p:nvPr/>
          </p:nvSpPr>
          <p:spPr>
            <a:xfrm>
              <a:off x="6847096" y="4605875"/>
              <a:ext cx="6125295" cy="2505456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865384" y="4658583"/>
              <a:ext cx="561863" cy="701409"/>
              <a:chOff x="4500436" y="2721366"/>
              <a:chExt cx="747839" cy="933575"/>
            </a:xfrm>
          </p:grpSpPr>
          <p:pic>
            <p:nvPicPr>
              <p:cNvPr id="100" name="Picture 2" descr="C:\Users\tongchai.cha\Desktop\PTT_วิทยาการคำนวณ_ป.2\แบบ\12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436" y="2721366"/>
                <a:ext cx="747839" cy="9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4644164" y="2864989"/>
                <a:ext cx="531691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ksorn Bold" pitchFamily="50" charset="-34"/>
                    <a:cs typeface="Aksorn Bold" pitchFamily="50" charset="-34"/>
                  </a:rPr>
                  <a:t>7</a:t>
                </a:r>
                <a:endParaRPr lang="en-US" sz="2800" dirty="0"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6912645" y="5331801"/>
              <a:ext cx="32910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นำไข่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ตุ๋น</a:t>
              </a:r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ที่พร้อม</a:t>
              </a:r>
              <a:r>
                <a:rPr lang="en-US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/>
              </a:r>
              <a:br>
                <a:rPr lang="en-US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รับประทาน</a:t>
              </a:r>
              <a:r>
                <a:rPr lang="en-US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/>
              </a:r>
              <a:br>
                <a:rPr lang="en-US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ออก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จากเตาอบไมโครเวฟ</a:t>
              </a:r>
              <a:endPara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6108" y="1308540"/>
            <a:ext cx="1369235" cy="646331"/>
            <a:chOff x="86108" y="1308540"/>
            <a:chExt cx="1369235" cy="646331"/>
          </a:xfrm>
        </p:grpSpPr>
        <p:sp>
          <p:nvSpPr>
            <p:cNvPr id="3" name="Round Same Side Corner Rectangle 2"/>
            <p:cNvSpPr/>
            <p:nvPr/>
          </p:nvSpPr>
          <p:spPr>
            <a:xfrm>
              <a:off x="86108" y="1374916"/>
              <a:ext cx="1369235" cy="513581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2950" y="1308540"/>
              <a:ext cx="12089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</a:t>
              </a:r>
              <a:endParaRPr lang="en-US" dirty="0"/>
            </a:p>
          </p:txBody>
        </p:sp>
      </p:grpSp>
      <p:pic>
        <p:nvPicPr>
          <p:cNvPr id="63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7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86108" y="1184715"/>
            <a:ext cx="1369235" cy="646331"/>
            <a:chOff x="86108" y="1308540"/>
            <a:chExt cx="1369235" cy="646331"/>
          </a:xfrm>
        </p:grpSpPr>
        <p:sp>
          <p:nvSpPr>
            <p:cNvPr id="143" name="Round Same Side Corner Rectangle 142"/>
            <p:cNvSpPr/>
            <p:nvPr/>
          </p:nvSpPr>
          <p:spPr>
            <a:xfrm>
              <a:off x="86108" y="1374916"/>
              <a:ext cx="1369235" cy="513581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72950" y="1308540"/>
              <a:ext cx="12089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ตัวอย่าง</a:t>
              </a:r>
              <a:endParaRPr lang="en-US" dirty="0"/>
            </a:p>
          </p:txBody>
        </p: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879330" y="232583"/>
            <a:ext cx="2101214" cy="640539"/>
            <a:chOff x="5610543" y="396141"/>
            <a:chExt cx="2101214" cy="640539"/>
          </a:xfrm>
        </p:grpSpPr>
        <p:sp>
          <p:nvSpPr>
            <p:cNvPr id="47" name="Rounded Rectangle 46"/>
            <p:cNvSpPr/>
            <p:nvPr/>
          </p:nvSpPr>
          <p:spPr>
            <a:xfrm>
              <a:off x="5610543" y="396141"/>
              <a:ext cx="2101214" cy="640539"/>
            </a:xfrm>
            <a:prstGeom prst="roundRect">
              <a:avLst>
                <a:gd name="adj" fmla="val 50000"/>
              </a:avLst>
            </a:prstGeom>
            <a:solidFill>
              <a:srgbClr val="C1D860">
                <a:alpha val="60000"/>
              </a:srgbClr>
            </a:solidFill>
            <a:ln>
              <a:solidFill>
                <a:srgbClr val="CFE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24171" y="439411"/>
              <a:ext cx="87395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เริ่มต้น</a:t>
              </a:r>
              <a:endPara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79330" y="6619437"/>
            <a:ext cx="2101214" cy="640539"/>
            <a:chOff x="5610543" y="6455554"/>
            <a:chExt cx="2101214" cy="640539"/>
          </a:xfrm>
        </p:grpSpPr>
        <p:sp>
          <p:nvSpPr>
            <p:cNvPr id="48" name="Rounded Rectangle 47"/>
            <p:cNvSpPr/>
            <p:nvPr/>
          </p:nvSpPr>
          <p:spPr>
            <a:xfrm>
              <a:off x="5610543" y="6455554"/>
              <a:ext cx="2101214" cy="640539"/>
            </a:xfrm>
            <a:prstGeom prst="roundRect">
              <a:avLst>
                <a:gd name="adj" fmla="val 50000"/>
              </a:avLst>
            </a:prstGeom>
            <a:solidFill>
              <a:srgbClr val="C1D860">
                <a:alpha val="60000"/>
              </a:srgbClr>
            </a:solidFill>
            <a:ln>
              <a:solidFill>
                <a:srgbClr val="CFE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53826" y="6540074"/>
              <a:ext cx="8146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สิ้นสุด</a:t>
              </a:r>
              <a:endPara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21008" y="1049292"/>
            <a:ext cx="6217858" cy="553998"/>
            <a:chOff x="3552221" y="1351477"/>
            <a:chExt cx="6217858" cy="553998"/>
          </a:xfrm>
        </p:grpSpPr>
        <p:sp>
          <p:nvSpPr>
            <p:cNvPr id="50" name="Rectangle 49"/>
            <p:cNvSpPr/>
            <p:nvPr/>
          </p:nvSpPr>
          <p:spPr>
            <a:xfrm>
              <a:off x="3552221" y="1353427"/>
              <a:ext cx="6217858" cy="52937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45878" y="1351477"/>
              <a:ext cx="50305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ตอกไข่ใส่ชามที่สามารถนำเข้าเตาอบ</a:t>
              </a:r>
              <a:r>
                <a:rPr lang="th-TH" sz="3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ไมโครเวฟ</a:t>
              </a:r>
              <a:endParaRPr lang="th-TH" sz="3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111259" y="1779460"/>
            <a:ext cx="1637356" cy="553998"/>
            <a:chOff x="5842472" y="1351477"/>
            <a:chExt cx="1637356" cy="553998"/>
          </a:xfrm>
        </p:grpSpPr>
        <p:sp>
          <p:nvSpPr>
            <p:cNvPr id="54" name="Rectangle 53"/>
            <p:cNvSpPr/>
            <p:nvPr/>
          </p:nvSpPr>
          <p:spPr>
            <a:xfrm>
              <a:off x="5842472" y="1353427"/>
              <a:ext cx="1637356" cy="52937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62831" y="1351477"/>
              <a:ext cx="59663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ตีไข่</a:t>
              </a:r>
              <a:endParaRPr lang="th-TH" sz="3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731311" y="2509628"/>
            <a:ext cx="2397253" cy="553998"/>
            <a:chOff x="5462524" y="1351477"/>
            <a:chExt cx="2397253" cy="553998"/>
          </a:xfrm>
        </p:grpSpPr>
        <p:sp>
          <p:nvSpPr>
            <p:cNvPr id="57" name="Rectangle 56"/>
            <p:cNvSpPr/>
            <p:nvPr/>
          </p:nvSpPr>
          <p:spPr>
            <a:xfrm>
              <a:off x="5462524" y="1353427"/>
              <a:ext cx="2397253" cy="52937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53877" y="1351477"/>
              <a:ext cx="161454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ใส่ซอสปรุงรส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75028" y="3239796"/>
            <a:ext cx="3509818" cy="553998"/>
            <a:chOff x="4906241" y="1351477"/>
            <a:chExt cx="3509818" cy="553998"/>
          </a:xfrm>
        </p:grpSpPr>
        <p:sp>
          <p:nvSpPr>
            <p:cNvPr id="61" name="Rectangle 60"/>
            <p:cNvSpPr/>
            <p:nvPr/>
          </p:nvSpPr>
          <p:spPr>
            <a:xfrm>
              <a:off x="4906241" y="1353427"/>
              <a:ext cx="3509818" cy="52937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75608" y="1351477"/>
              <a:ext cx="31406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ใส่หมูสับที่สุกแล้วและโรยผัก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479599" y="3969964"/>
            <a:ext cx="2900676" cy="553998"/>
            <a:chOff x="5210812" y="1351477"/>
            <a:chExt cx="2900676" cy="553998"/>
          </a:xfrm>
        </p:grpSpPr>
        <p:sp>
          <p:nvSpPr>
            <p:cNvPr id="64" name="Rectangle 63"/>
            <p:cNvSpPr/>
            <p:nvPr/>
          </p:nvSpPr>
          <p:spPr>
            <a:xfrm>
              <a:off x="5210812" y="1353427"/>
              <a:ext cx="2900676" cy="52937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67366" y="1351477"/>
              <a:ext cx="25875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นำเข้าเตาอบไมโครเวฟ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611448" y="4702082"/>
            <a:ext cx="2636978" cy="564748"/>
            <a:chOff x="5342661" y="1353427"/>
            <a:chExt cx="2636978" cy="564748"/>
          </a:xfrm>
        </p:grpSpPr>
        <p:sp>
          <p:nvSpPr>
            <p:cNvPr id="68" name="Rectangle 67"/>
            <p:cNvSpPr/>
            <p:nvPr/>
          </p:nvSpPr>
          <p:spPr>
            <a:xfrm>
              <a:off x="5342661" y="1353427"/>
              <a:ext cx="2636978" cy="52937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21442" y="1364177"/>
              <a:ext cx="207941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ตั้งเวลาอบ 3 นาที</a:t>
              </a: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>
            <a:off x="9920360" y="873498"/>
            <a:ext cx="2593" cy="17579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920360" y="1580614"/>
            <a:ext cx="2593" cy="17579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920360" y="2310782"/>
            <a:ext cx="2593" cy="17579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9920360" y="3037489"/>
            <a:ext cx="2593" cy="17579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9920360" y="3771118"/>
            <a:ext cx="2593" cy="17579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9920360" y="4501286"/>
            <a:ext cx="2593" cy="17579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9920360" y="5231454"/>
            <a:ext cx="2593" cy="17579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920360" y="6432837"/>
            <a:ext cx="2593" cy="17579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8661511" y="5407821"/>
            <a:ext cx="2506373" cy="1027395"/>
            <a:chOff x="5395318" y="5407821"/>
            <a:chExt cx="2506373" cy="1027395"/>
          </a:xfrm>
        </p:grpSpPr>
        <p:sp>
          <p:nvSpPr>
            <p:cNvPr id="70" name="Diamond 69"/>
            <p:cNvSpPr/>
            <p:nvPr/>
          </p:nvSpPr>
          <p:spPr>
            <a:xfrm>
              <a:off x="5395318" y="5407821"/>
              <a:ext cx="2506373" cy="1027395"/>
            </a:xfrm>
            <a:prstGeom prst="diamond">
              <a:avLst/>
            </a:prstGeom>
            <a:solidFill>
              <a:srgbClr val="CF2F2F">
                <a:alpha val="6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49312" y="5530219"/>
              <a:ext cx="12506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ตรวจสอบว่า</a:t>
              </a:r>
              <a:b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สุกหรือไม่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67884" y="4966768"/>
            <a:ext cx="947149" cy="1027567"/>
            <a:chOff x="11167884" y="4966768"/>
            <a:chExt cx="947149" cy="1027567"/>
          </a:xfrm>
        </p:grpSpPr>
        <p:cxnSp>
          <p:nvCxnSpPr>
            <p:cNvPr id="15" name="Elbow Connector 14"/>
            <p:cNvCxnSpPr>
              <a:stCxn id="70" idx="3"/>
              <a:endCxn id="68" idx="3"/>
            </p:cNvCxnSpPr>
            <p:nvPr/>
          </p:nvCxnSpPr>
          <p:spPr>
            <a:xfrm flipV="1">
              <a:off x="11167884" y="4966768"/>
              <a:ext cx="80542" cy="954751"/>
            </a:xfrm>
            <a:prstGeom prst="bentConnector3">
              <a:avLst>
                <a:gd name="adj1" fmla="val 1188004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1369315" y="5440337"/>
              <a:ext cx="74571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ไม่สุก</a:t>
              </a:r>
              <a:endPara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71819" y="339256"/>
            <a:ext cx="5029200" cy="1369605"/>
            <a:chOff x="215136" y="364489"/>
            <a:chExt cx="6085332" cy="1369605"/>
          </a:xfrm>
        </p:grpSpPr>
        <p:sp>
          <p:nvSpPr>
            <p:cNvPr id="52" name="Snip Same Side Corner Rectangle 51"/>
            <p:cNvSpPr/>
            <p:nvPr/>
          </p:nvSpPr>
          <p:spPr>
            <a:xfrm>
              <a:off x="215136" y="364489"/>
              <a:ext cx="6085332" cy="1369605"/>
            </a:xfrm>
            <a:prstGeom prst="snip2SameRect">
              <a:avLst>
                <a:gd name="adj1" fmla="val 26510"/>
                <a:gd name="adj2" fmla="val 0"/>
              </a:avLst>
            </a:prstGeom>
            <a:solidFill>
              <a:srgbClr val="C1E57F">
                <a:alpha val="69804"/>
              </a:srgb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95843" y="410655"/>
              <a:ext cx="572391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การแสดงขั้นตอนการแก้ปัญหา</a:t>
              </a:r>
              <a:br>
                <a:rPr lang="th-TH" sz="4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4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โดยใช้สัญลักษณ์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2357" y="2498492"/>
            <a:ext cx="1557279" cy="1347324"/>
            <a:chOff x="991951" y="3089013"/>
            <a:chExt cx="1368655" cy="1184131"/>
          </a:xfrm>
        </p:grpSpPr>
        <p:pic>
          <p:nvPicPr>
            <p:cNvPr id="80" name="Picture 3" descr="C:\Users\tongchai.cha\Desktop\PTT_วิทยาการคำนวณ_ป.2\แบบ\14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541" y="3319756"/>
              <a:ext cx="834810" cy="74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ounded Rectangle 81"/>
            <p:cNvSpPr/>
            <p:nvPr/>
          </p:nvSpPr>
          <p:spPr>
            <a:xfrm>
              <a:off x="1001018" y="3089013"/>
              <a:ext cx="1359588" cy="1184131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85" name="Picture 2" descr="C:\Users\tongchai.cha\Desktop\PTT_วิทยาการคำนวณ_ป.2\แบบ\1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79" y="3089013"/>
              <a:ext cx="265548" cy="33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991951" y="3103436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400" dirty="0" smtClean="0">
                  <a:latin typeface="Aksorn Bold" pitchFamily="50" charset="-34"/>
                  <a:cs typeface="Aksorn Bold" pitchFamily="50" charset="-34"/>
                </a:rPr>
                <a:t>1</a:t>
              </a:r>
              <a:endParaRPr lang="en-US" sz="1400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46047" y="2498492"/>
            <a:ext cx="1558747" cy="1347324"/>
            <a:chOff x="2526014" y="3089013"/>
            <a:chExt cx="1369945" cy="1184131"/>
          </a:xfrm>
        </p:grpSpPr>
        <p:pic>
          <p:nvPicPr>
            <p:cNvPr id="89" name="Picture 4" descr="C:\Users\tongchai.cha\Desktop\PTT_วิทยาการคำนวณ_ป.2\แบบ\15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543" y="3374920"/>
              <a:ext cx="615243" cy="615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Rounded Rectangle 89"/>
            <p:cNvSpPr/>
            <p:nvPr/>
          </p:nvSpPr>
          <p:spPr>
            <a:xfrm>
              <a:off x="2536371" y="3089013"/>
              <a:ext cx="1359588" cy="1184131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93" name="Picture 2" descr="C:\Users\tongchai.cha\Desktop\PTT_วิทยาการคำนวณ_ป.2\แบบ\1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842" y="3089013"/>
              <a:ext cx="265548" cy="33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2526014" y="3103436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ksorn Bold" pitchFamily="50" charset="-34"/>
                  <a:cs typeface="Aksorn Bold" pitchFamily="50" charset="-34"/>
                </a:rPr>
                <a:t>2</a:t>
              </a:r>
              <a:endParaRPr lang="en-US" sz="1400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53013" y="2498492"/>
            <a:ext cx="1549833" cy="1347324"/>
            <a:chOff x="4069204" y="3089013"/>
            <a:chExt cx="1362111" cy="1184131"/>
          </a:xfrm>
        </p:grpSpPr>
        <p:pic>
          <p:nvPicPr>
            <p:cNvPr id="96" name="Picture 5" descr="C:\Users\tongchai.cha\Desktop\PTT_วิทยาการคำนวณ_ป.2\แบบ\16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057" y="3363966"/>
              <a:ext cx="728928" cy="68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Rounded Rectangle 96"/>
            <p:cNvSpPr/>
            <p:nvPr/>
          </p:nvSpPr>
          <p:spPr>
            <a:xfrm>
              <a:off x="4071726" y="3089013"/>
              <a:ext cx="1359589" cy="1184131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00" name="Picture 2" descr="C:\Users\tongchai.cha\Desktop\PTT_วิทยาการคำนวณ_ป.2\แบบ\1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032" y="3089013"/>
              <a:ext cx="265548" cy="33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4069204" y="3103436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ksorn Bold" pitchFamily="50" charset="-34"/>
                  <a:cs typeface="Aksorn Bold" pitchFamily="50" charset="-34"/>
                </a:rPr>
                <a:t>3</a:t>
              </a:r>
              <a:endParaRPr lang="en-US" sz="1400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2357" y="4077105"/>
            <a:ext cx="1551317" cy="1347324"/>
            <a:chOff x="5603245" y="3089013"/>
            <a:chExt cx="1363415" cy="1184131"/>
          </a:xfrm>
        </p:grpSpPr>
        <p:pic>
          <p:nvPicPr>
            <p:cNvPr id="103" name="Picture 6" descr="C:\Users\tongchai.cha\Desktop\PTT_วิทยาการคำนวณ_ป.2\แบบ\17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747" y="3358130"/>
              <a:ext cx="700240" cy="68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Rounded Rectangle 103"/>
            <p:cNvSpPr/>
            <p:nvPr/>
          </p:nvSpPr>
          <p:spPr>
            <a:xfrm>
              <a:off x="5607073" y="3089013"/>
              <a:ext cx="1359587" cy="1184131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07" name="Picture 2" descr="C:\Users\tongchai.cha\Desktop\PTT_วิทยาการคำนวณ_ป.2\แบบ\1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73" y="3089013"/>
              <a:ext cx="265548" cy="33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5603245" y="3103436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ksorn Bold" pitchFamily="50" charset="-34"/>
                  <a:cs typeface="Aksorn Bold" pitchFamily="50" charset="-34"/>
                </a:rPr>
                <a:t>4</a:t>
              </a:r>
              <a:endParaRPr lang="en-US" sz="1400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46047" y="4077105"/>
            <a:ext cx="1557279" cy="1347324"/>
            <a:chOff x="991951" y="4315083"/>
            <a:chExt cx="1368655" cy="1184131"/>
          </a:xfrm>
        </p:grpSpPr>
        <p:pic>
          <p:nvPicPr>
            <p:cNvPr id="112" name="Picture 7" descr="C:\Users\tongchai.cha\Desktop\PTT_วิทยาการคำนวณ_ป.2\แบบ\18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080" y="4622406"/>
              <a:ext cx="955465" cy="623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Rounded Rectangle 112"/>
            <p:cNvSpPr/>
            <p:nvPr/>
          </p:nvSpPr>
          <p:spPr>
            <a:xfrm>
              <a:off x="1001018" y="4315083"/>
              <a:ext cx="1359588" cy="1184131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16" name="Picture 2" descr="C:\Users\tongchai.cha\Desktop\PTT_วิทยาการคำนวณ_ป.2\แบบ\1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79" y="4339994"/>
              <a:ext cx="265548" cy="33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Box 116"/>
            <p:cNvSpPr txBox="1"/>
            <p:nvPr/>
          </p:nvSpPr>
          <p:spPr>
            <a:xfrm>
              <a:off x="991951" y="4354417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ksorn Bold" pitchFamily="50" charset="-34"/>
                  <a:cs typeface="Aksorn Bold" pitchFamily="50" charset="-34"/>
                </a:rPr>
                <a:t>5</a:t>
              </a:r>
              <a:endParaRPr lang="en-US" sz="1400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53013" y="4077105"/>
            <a:ext cx="1558502" cy="1347324"/>
            <a:chOff x="2526229" y="4315083"/>
            <a:chExt cx="1369730" cy="1184131"/>
          </a:xfrm>
        </p:grpSpPr>
        <p:pic>
          <p:nvPicPr>
            <p:cNvPr id="119" name="Picture 2" descr="C:\Users\tongchai.cha\Desktop\PTT_วิทยาการคำนวณ_ป.2\แบบ\19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464" y="4584954"/>
              <a:ext cx="589401" cy="705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Rounded Rectangle 119"/>
            <p:cNvSpPr/>
            <p:nvPr/>
          </p:nvSpPr>
          <p:spPr>
            <a:xfrm>
              <a:off x="2536372" y="4315083"/>
              <a:ext cx="1359587" cy="1184131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23" name="Picture 2" descr="C:\Users\tongchai.cha\Desktop\PTT_วิทยาการคำนวณ_ป.2\แบบ\1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057" y="4339994"/>
              <a:ext cx="265548" cy="33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2526229" y="4354417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ksorn Bold" pitchFamily="50" charset="-34"/>
                  <a:cs typeface="Aksorn Bold" pitchFamily="50" charset="-34"/>
                </a:rPr>
                <a:t>6</a:t>
              </a:r>
              <a:endParaRPr lang="en-US" sz="1400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2357" y="5668376"/>
            <a:ext cx="1553022" cy="1347324"/>
            <a:chOff x="2810007" y="4423919"/>
            <a:chExt cx="1364914" cy="1184131"/>
          </a:xfrm>
        </p:grpSpPr>
        <p:pic>
          <p:nvPicPr>
            <p:cNvPr id="126" name="Picture 2" descr="C:\Users\tongchai.cha\Desktop\PTT_วิทยาการคำนวณ_ป.2\แบบ\11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379" y="4734675"/>
              <a:ext cx="958169" cy="73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Rounded Rectangle 126"/>
            <p:cNvSpPr/>
            <p:nvPr/>
          </p:nvSpPr>
          <p:spPr>
            <a:xfrm>
              <a:off x="2810007" y="4423919"/>
              <a:ext cx="1364914" cy="1184131"/>
            </a:xfrm>
            <a:prstGeom prst="roundRect">
              <a:avLst>
                <a:gd name="adj" fmla="val 5898"/>
              </a:avLst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30" name="Picture 2" descr="C:\Users\tongchai.cha\Desktop\PTT_วิทยาการคำนวณ_ป.2\แบบ\12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133" y="4448830"/>
              <a:ext cx="265548" cy="33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>
            <a:xfrm>
              <a:off x="2811305" y="4463253"/>
              <a:ext cx="292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ksorn Bold" pitchFamily="50" charset="-34"/>
                  <a:cs typeface="Aksorn Bold" pitchFamily="50" charset="-34"/>
                </a:rPr>
                <a:t>7</a:t>
              </a:r>
              <a:endParaRPr lang="en-US" sz="1400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351" y="1744612"/>
            <a:ext cx="1981200" cy="602967"/>
            <a:chOff x="0" y="3499133"/>
            <a:chExt cx="1981200" cy="602967"/>
          </a:xfrm>
        </p:grpSpPr>
        <p:sp>
          <p:nvSpPr>
            <p:cNvPr id="133" name="Rectangle 132"/>
            <p:cNvSpPr/>
            <p:nvPr/>
          </p:nvSpPr>
          <p:spPr>
            <a:xfrm>
              <a:off x="12700" y="3524533"/>
              <a:ext cx="1968500" cy="57756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0" y="3499133"/>
              <a:ext cx="1968500" cy="577567"/>
            </a:xfrm>
            <a:prstGeom prst="rect">
              <a:avLst/>
            </a:prstGeom>
            <a:solidFill>
              <a:srgbClr val="CFE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15136" y="3499867"/>
              <a:ext cx="15536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การทำไข่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ตุ๋น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36" name="ช้อนส้อม" descr="C:\Users\tongchai.cha\Desktop\Tom\infor\infographic136111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171" y="5660704"/>
            <a:ext cx="1713155" cy="17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C:\Users\tongchai.cha\Desktop\PTT_วิทยาการคำนวณ_ป.2\แบบ\11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828" y="6927006"/>
            <a:ext cx="508595" cy="2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6661150" y="1668511"/>
            <a:ext cx="0" cy="5185802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มือ" descr="C:\Users\tongchai.cha\Desktop\Tom\infor\infographic136109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786" y="5660704"/>
            <a:ext cx="1713155" cy="17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C:\Users\tongchai.cha\Desktop\PTT_วิทยาการคำนวณ_ป.2\แบบ\11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844" y="6927006"/>
            <a:ext cx="508595" cy="2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7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8" y="0"/>
            <a:ext cx="13326948" cy="7467599"/>
          </a:xfrm>
          <a:prstGeom prst="rect">
            <a:avLst/>
          </a:prstGeom>
        </p:spPr>
      </p:pic>
      <p:pic>
        <p:nvPicPr>
          <p:cNvPr id="58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6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563" y="95705"/>
            <a:ext cx="12414412" cy="6976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435" y="86180"/>
            <a:ext cx="12393490" cy="697674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214" y="6960358"/>
            <a:ext cx="1590322" cy="453193"/>
          </a:xfrm>
          <a:prstGeom prst="rect">
            <a:avLst/>
          </a:prstGeom>
        </p:spPr>
      </p:pic>
      <p:pic>
        <p:nvPicPr>
          <p:cNvPr id="2" name="Media1-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5040" y="169420"/>
            <a:ext cx="12178941" cy="68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0" y="5054600"/>
            <a:ext cx="13322300" cy="2413000"/>
          </a:xfrm>
          <a:prstGeom prst="rect">
            <a:avLst/>
          </a:prstGeom>
          <a:solidFill>
            <a:srgbClr val="91B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322300" cy="5054600"/>
          </a:xfrm>
          <a:prstGeom prst="rect">
            <a:avLst/>
          </a:prstGeom>
          <a:solidFill>
            <a:srgbClr val="CEB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1" descr="C:\Users\tongchai.cha\Desktop\PTT_วิทยาการคำนวณ_ป.2\แบบ\3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9722" y="1557265"/>
            <a:ext cx="3968479" cy="19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4788261"/>
            <a:ext cx="13322300" cy="266339"/>
          </a:xfrm>
          <a:prstGeom prst="rect">
            <a:avLst/>
          </a:prstGeom>
          <a:solidFill>
            <a:srgbClr val="82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tongchai.cha\Desktop\PTT_วิทยาการคำนวณ_ป.2\แบบ\39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545" y="3452860"/>
            <a:ext cx="1697397" cy="20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1" descr="C:\Users\tongchai.cha\Desktop\PTT_วิทยาการคำนวณ_ป.2\แบบ\3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989" y="1557265"/>
            <a:ext cx="3968479" cy="19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ongchai.cha\Desktop\PTT_วิทยาการคำนวณ_ป.2\แบบ\3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4" y="1557265"/>
            <a:ext cx="3968479" cy="19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97325" y="305394"/>
            <a:ext cx="5327650" cy="754052"/>
            <a:chOff x="3848100" y="328477"/>
            <a:chExt cx="5327650" cy="754052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3848100" y="328477"/>
              <a:ext cx="532765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848100" y="374643"/>
              <a:ext cx="53125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การหารูปแบบของปัญหาอย่างง่าย</a:t>
              </a:r>
              <a:endPara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741283" y="1910272"/>
            <a:ext cx="3331741" cy="122795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หาความสัมพันธ์</a:t>
            </a:r>
            <a:b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ของปัญหา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8" name="Picture 4" descr="C:\Users\tongchai.cha\Desktop\PTT_วิทยาการคำนวณ_ป.2\แบบ\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701" y="3132939"/>
            <a:ext cx="11906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22461" y="3440571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ksorn Bold" pitchFamily="50" charset="-34"/>
                <a:cs typeface="Aksorn Bold" pitchFamily="50" charset="-34"/>
              </a:rPr>
              <a:t>?</a:t>
            </a:r>
          </a:p>
        </p:txBody>
      </p:sp>
      <p:sp>
        <p:nvSpPr>
          <p:cNvPr id="133" name="TextBox 132"/>
          <p:cNvSpPr txBox="1"/>
          <p:nvPr/>
        </p:nvSpPr>
        <p:spPr>
          <a:xfrm rot="19800000">
            <a:off x="1861531" y="3449319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Aksorn Bold" pitchFamily="50" charset="-34"/>
                <a:cs typeface="Aksorn Bold" pitchFamily="50" charset="-34"/>
              </a:rPr>
              <a:t>?</a:t>
            </a:r>
          </a:p>
        </p:txBody>
      </p:sp>
      <p:sp>
        <p:nvSpPr>
          <p:cNvPr id="134" name="TextBox 133"/>
          <p:cNvSpPr txBox="1"/>
          <p:nvPr/>
        </p:nvSpPr>
        <p:spPr>
          <a:xfrm rot="1800000">
            <a:off x="2407156" y="346297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Aksorn Bold" pitchFamily="50" charset="-34"/>
                <a:cs typeface="Aksorn Bold" pitchFamily="50" charset="-34"/>
              </a:rPr>
              <a:t>?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147133" y="1910272"/>
            <a:ext cx="3176567" cy="122795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ใช้วิธีเปรียบเทียบ</a:t>
            </a:r>
            <a:b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จัดกลุ่ม และเรียงลำดับ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324975" y="1910272"/>
            <a:ext cx="3337059" cy="122795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ช่วยให้แก้ปัญหา</a:t>
            </a:r>
            <a:b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ได้เป็นระบบและง่ายขึ้น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22293" y="3587932"/>
            <a:ext cx="1019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7200" dirty="0" smtClean="0">
                <a:solidFill>
                  <a:srgbClr val="FFFF00"/>
                </a:solidFill>
                <a:latin typeface="Aksorn Bold" pitchFamily="50" charset="-34"/>
                <a:cs typeface="Aksorn Bold" pitchFamily="50" charset="-34"/>
              </a:rPr>
              <a:t> </a:t>
            </a:r>
            <a:endParaRPr lang="en-US" sz="7200" dirty="0">
              <a:solidFill>
                <a:srgbClr val="FFFF00"/>
              </a:solidFill>
              <a:latin typeface="Aksorn Bold" pitchFamily="50" charset="-34"/>
              <a:cs typeface="Aksorn Bold" pitchFamily="50" charset="-34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97400" y="1036363"/>
            <a:ext cx="0" cy="553918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915400" y="1036363"/>
            <a:ext cx="0" cy="553918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01141" y="3705860"/>
            <a:ext cx="3818491" cy="3343136"/>
            <a:chOff x="401141" y="3705860"/>
            <a:chExt cx="3818491" cy="3343136"/>
          </a:xfrm>
        </p:grpSpPr>
        <p:pic>
          <p:nvPicPr>
            <p:cNvPr id="1029" name="Picture 5" descr="C:\Users\tongchai.cha\Desktop\PTT_วิทยาการคำนวณ_ป.2\แบบ\3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08" y="3705860"/>
              <a:ext cx="1574381" cy="3306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tongchai.cha\Desktop\PTT_วิทยาการคำนวณ_ป.2\แบบ\36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520" y="3782157"/>
              <a:ext cx="1889256" cy="3266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C:\Users\tongchai.cha\Desktop\PTT_วิทยาการคำนวณ_ป.2\แบบ\70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41" y="5258608"/>
              <a:ext cx="3818491" cy="1703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826170" y="3721578"/>
            <a:ext cx="3818491" cy="3306198"/>
            <a:chOff x="4826170" y="3721578"/>
            <a:chExt cx="3818491" cy="3306198"/>
          </a:xfrm>
        </p:grpSpPr>
        <p:pic>
          <p:nvPicPr>
            <p:cNvPr id="1027" name="Picture 3" descr="C:\Users\tongchai.cha\Desktop\PTT_วิทยาการคำนวณ_ป.2\แบบ\3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133" y="3751816"/>
              <a:ext cx="1409786" cy="3263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tongchai.cha\Desktop\PTT_วิทยาการคำนวณ_ป.2\แบบ\37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295" y="3721578"/>
              <a:ext cx="1511405" cy="330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C:\Users\tongchai.cha\Desktop\PTT_วิทยาการคำนวณ_ป.2\แบบ\70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170" y="5258608"/>
              <a:ext cx="3818491" cy="1703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9203136" y="3738163"/>
            <a:ext cx="3818491" cy="3327667"/>
            <a:chOff x="9203136" y="3738163"/>
            <a:chExt cx="3818491" cy="3327667"/>
          </a:xfrm>
        </p:grpSpPr>
        <p:pic>
          <p:nvPicPr>
            <p:cNvPr id="1031" name="Picture 7" descr="C:\Users\tongchai.cha\Desktop\PTT_วิทยาการคำนวณ_ป.2\แบบ\34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863" y="3738163"/>
              <a:ext cx="1703194" cy="3327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C:\Users\tongchai.cha\Desktop\PTT_วิทยาการคำนวณ_ป.2\แบบ\37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382" y="3738163"/>
              <a:ext cx="1511405" cy="330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C:\Users\tongchai.cha\Desktop\PTT_วิทยาการคำนวณ_ป.2\แบบ\70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136" y="5258608"/>
              <a:ext cx="3818491" cy="1703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C:\Users\tongchai.cha\Desktop\PTT_วิทยาการคำนวณ_ป.2\แบบ\71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93" y="5258608"/>
            <a:ext cx="881762" cy="1030177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C:\Users\tongchai.cha\Desktop\PTT_วิทยาการคำนวณ_ป.2\แบบ\72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543" y="5780401"/>
            <a:ext cx="395874" cy="367597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tongchai.cha\Desktop\PTT_วิทยาการคำนวณ_ป.2\แบบ\73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554" y="5839176"/>
            <a:ext cx="311044" cy="355478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tongchai.cha\Desktop\PTT_วิทยาการคำนวณ_ป.2\แบบ\74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987" y="5476327"/>
            <a:ext cx="363558" cy="33932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C:\Users\tongchai.cha\Desktop\PTT_วิทยาการคำนวณ_ป.2\แบบ\75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051" y="5852002"/>
            <a:ext cx="379715" cy="323162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9" descr="C:\Users\tongchai.cha\Desktop\PTT_วิทยาการคำนวณ_ป.2\แบบ\76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979" y="5819686"/>
            <a:ext cx="315084" cy="355478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C:\Users\tongchai.cha\Desktop\PTT_วิทยาการคำนวณ_ป.2\แบบ\77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9" y="5358959"/>
            <a:ext cx="319123" cy="331241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C:\Users\tongchai.cha\Desktop\PTT_วิทยาการคำนวณ_ป.2\แบบ\78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849" y="5812920"/>
            <a:ext cx="327202" cy="34336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C:\Users\tongchai.cha\Desktop\PTT_วิทยาการคำนวณ_ป.2\แบบ\79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095" y="5425834"/>
            <a:ext cx="391835" cy="359517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3" descr="C:\Users\tongchai.cha\Desktop\PTT_วิทยาการคำนวณ_ป.2\แบบ\80.pn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157" y="5815647"/>
            <a:ext cx="407993" cy="359517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tongchai.cha\Desktop\PTT_วิทยาการคำนวณ_ป.2\แบบ\81.pn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032" y="5725965"/>
            <a:ext cx="371637" cy="34336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5" descr="C:\Users\tongchai.cha\Desktop\PTT_วิทยาการคำนวณ_ป.2\แบบ\82.pn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266" y="5415576"/>
            <a:ext cx="424151" cy="294886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6" descr="C:\Users\tongchai.cha\Desktop\PTT_วิทยาการคำนวณ_ป.2\แบบ\83.pn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520" y="5391052"/>
            <a:ext cx="383755" cy="307005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191454" y="5389271"/>
            <a:ext cx="926342" cy="716872"/>
            <a:chOff x="5191454" y="5389271"/>
            <a:chExt cx="926342" cy="716872"/>
          </a:xfrm>
        </p:grpSpPr>
        <p:pic>
          <p:nvPicPr>
            <p:cNvPr id="84" name="Picture 7" descr="C:\Users\tongchai.cha\Desktop\PTT_วิทยาการคำนวณ_ป.2\แบบ\74.pn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238" y="5600235"/>
              <a:ext cx="363558" cy="33932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" descr="C:\Users\tongchai.cha\Desktop\PTT_วิทยาการคำนวณ_ป.2\แบบ\75.pn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179" y="5782981"/>
              <a:ext cx="379715" cy="323162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0" descr="C:\Users\tongchai.cha\Desktop\PTT_วิทยาการคำนวณ_ป.2\แบบ\77.png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454" y="5573519"/>
              <a:ext cx="319123" cy="331241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1" descr="C:\Users\tongchai.cha\Desktop\PTT_วิทยาการคำนวณ_ป.2\แบบ\78.png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824" y="5389271"/>
              <a:ext cx="327202" cy="34336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7607639" y="5491252"/>
            <a:ext cx="603910" cy="439172"/>
            <a:chOff x="7607639" y="5491252"/>
            <a:chExt cx="603910" cy="439172"/>
          </a:xfrm>
        </p:grpSpPr>
        <p:pic>
          <p:nvPicPr>
            <p:cNvPr id="89" name="Picture 12" descr="C:\Users\tongchai.cha\Desktop\PTT_วิทยาการคำนวณ_ป.2\แบบ\79.png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639" y="5491252"/>
              <a:ext cx="391835" cy="359517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5" descr="C:\Users\tongchai.cha\Desktop\PTT_วิทยาการคำนวณ_ป.2\แบบ\82.png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398" y="5635538"/>
              <a:ext cx="424151" cy="294886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324592" y="5361714"/>
            <a:ext cx="1020730" cy="731848"/>
            <a:chOff x="6324592" y="5361714"/>
            <a:chExt cx="1020730" cy="731848"/>
          </a:xfrm>
        </p:grpSpPr>
        <p:pic>
          <p:nvPicPr>
            <p:cNvPr id="82" name="Picture 5" descr="C:\Users\tongchai.cha\Desktop\PTT_วิทยาการคำนวณ_ป.2\แบบ\72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897" y="5725965"/>
              <a:ext cx="395874" cy="367597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 descr="C:\Users\tongchai.cha\Desktop\PTT_วิทยาการคำนวณ_ป.2\แบบ\73.pn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278" y="5447929"/>
              <a:ext cx="311044" cy="355478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9" descr="C:\Users\tongchai.cha\Desktop\PTT_วิทยาการคำนวณ_ป.2\แบบ\76.png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258" y="5736935"/>
              <a:ext cx="315084" cy="355478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3" descr="C:\Users\tongchai.cha\Desktop\PTT_วิทยาการคำนวณ_ป.2\แบบ\80.png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020" y="5385706"/>
              <a:ext cx="407993" cy="359517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4" descr="C:\Users\tongchai.cha\Desktop\PTT_วิทยาการคำนวณ_ป.2\แบบ\81.png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342" y="5361714"/>
              <a:ext cx="371637" cy="34336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6" descr="C:\Users\tongchai.cha\Desktop\PTT_วิทยาการคำนวณ_ป.2\แบบ\83.png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592" y="5654496"/>
              <a:ext cx="383755" cy="30700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2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2" grpId="0"/>
      <p:bldP spid="133" grpId="0"/>
      <p:bldP spid="134" grpId="0"/>
      <p:bldP spid="137" grpId="0"/>
      <p:bldP spid="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61150" y="0"/>
            <a:ext cx="6661150" cy="7467600"/>
          </a:xfrm>
          <a:prstGeom prst="rect">
            <a:avLst/>
          </a:prstGeom>
          <a:solidFill>
            <a:srgbClr val="FFF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70600"/>
            <a:ext cx="13322300" cy="1396998"/>
          </a:xfrm>
          <a:custGeom>
            <a:avLst/>
            <a:gdLst>
              <a:gd name="connsiteX0" fmla="*/ 0 w 13322300"/>
              <a:gd name="connsiteY0" fmla="*/ 0 h 2724150"/>
              <a:gd name="connsiteX1" fmla="*/ 13322300 w 13322300"/>
              <a:gd name="connsiteY1" fmla="*/ 0 h 2724150"/>
              <a:gd name="connsiteX2" fmla="*/ 13322300 w 13322300"/>
              <a:gd name="connsiteY2" fmla="*/ 2724150 h 2724150"/>
              <a:gd name="connsiteX3" fmla="*/ 0 w 13322300"/>
              <a:gd name="connsiteY3" fmla="*/ 2724150 h 2724150"/>
              <a:gd name="connsiteX4" fmla="*/ 0 w 13322300"/>
              <a:gd name="connsiteY4" fmla="*/ 0 h 2724150"/>
              <a:gd name="connsiteX0" fmla="*/ 0 w 13322300"/>
              <a:gd name="connsiteY0" fmla="*/ 1013279 h 3737429"/>
              <a:gd name="connsiteX1" fmla="*/ 6691086 w 13322300"/>
              <a:gd name="connsiteY1" fmla="*/ 0 h 3737429"/>
              <a:gd name="connsiteX2" fmla="*/ 13322300 w 13322300"/>
              <a:gd name="connsiteY2" fmla="*/ 1013279 h 3737429"/>
              <a:gd name="connsiteX3" fmla="*/ 13322300 w 13322300"/>
              <a:gd name="connsiteY3" fmla="*/ 3737429 h 3737429"/>
              <a:gd name="connsiteX4" fmla="*/ 0 w 13322300"/>
              <a:gd name="connsiteY4" fmla="*/ 3737429 h 3737429"/>
              <a:gd name="connsiteX5" fmla="*/ 0 w 13322300"/>
              <a:gd name="connsiteY5" fmla="*/ 1013279 h 3737429"/>
              <a:gd name="connsiteX0" fmla="*/ 0 w 13322300"/>
              <a:gd name="connsiteY0" fmla="*/ 1013279 h 3737429"/>
              <a:gd name="connsiteX1" fmla="*/ 6691086 w 13322300"/>
              <a:gd name="connsiteY1" fmla="*/ 0 h 3737429"/>
              <a:gd name="connsiteX2" fmla="*/ 13322300 w 13322300"/>
              <a:gd name="connsiteY2" fmla="*/ 1013279 h 3737429"/>
              <a:gd name="connsiteX3" fmla="*/ 13322300 w 13322300"/>
              <a:gd name="connsiteY3" fmla="*/ 3737429 h 3737429"/>
              <a:gd name="connsiteX4" fmla="*/ 0 w 13322300"/>
              <a:gd name="connsiteY4" fmla="*/ 3737429 h 3737429"/>
              <a:gd name="connsiteX5" fmla="*/ 0 w 13322300"/>
              <a:gd name="connsiteY5" fmla="*/ 1013279 h 3737429"/>
              <a:gd name="connsiteX0" fmla="*/ 0 w 13322300"/>
              <a:gd name="connsiteY0" fmla="*/ 1013279 h 3737429"/>
              <a:gd name="connsiteX1" fmla="*/ 6691086 w 13322300"/>
              <a:gd name="connsiteY1" fmla="*/ 0 h 3737429"/>
              <a:gd name="connsiteX2" fmla="*/ 13322300 w 13322300"/>
              <a:gd name="connsiteY2" fmla="*/ 1013279 h 3737429"/>
              <a:gd name="connsiteX3" fmla="*/ 13322300 w 13322300"/>
              <a:gd name="connsiteY3" fmla="*/ 3737429 h 3737429"/>
              <a:gd name="connsiteX4" fmla="*/ 0 w 13322300"/>
              <a:gd name="connsiteY4" fmla="*/ 3737429 h 3737429"/>
              <a:gd name="connsiteX5" fmla="*/ 0 w 13322300"/>
              <a:gd name="connsiteY5" fmla="*/ 1013279 h 3737429"/>
              <a:gd name="connsiteX0" fmla="*/ 0 w 13322300"/>
              <a:gd name="connsiteY0" fmla="*/ 1013279 h 3737429"/>
              <a:gd name="connsiteX1" fmla="*/ 6691086 w 13322300"/>
              <a:gd name="connsiteY1" fmla="*/ 0 h 3737429"/>
              <a:gd name="connsiteX2" fmla="*/ 13322300 w 13322300"/>
              <a:gd name="connsiteY2" fmla="*/ 1013279 h 3737429"/>
              <a:gd name="connsiteX3" fmla="*/ 13322300 w 13322300"/>
              <a:gd name="connsiteY3" fmla="*/ 3737429 h 3737429"/>
              <a:gd name="connsiteX4" fmla="*/ 0 w 13322300"/>
              <a:gd name="connsiteY4" fmla="*/ 3737429 h 3737429"/>
              <a:gd name="connsiteX5" fmla="*/ 0 w 13322300"/>
              <a:gd name="connsiteY5" fmla="*/ 1013279 h 37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22300" h="3737429">
                <a:moveTo>
                  <a:pt x="0" y="1013279"/>
                </a:moveTo>
                <a:lnTo>
                  <a:pt x="6691086" y="0"/>
                </a:lnTo>
                <a:lnTo>
                  <a:pt x="13322300" y="1013279"/>
                </a:lnTo>
                <a:lnTo>
                  <a:pt x="13322300" y="3737429"/>
                </a:lnTo>
                <a:lnTo>
                  <a:pt x="0" y="3737429"/>
                </a:lnTo>
                <a:lnTo>
                  <a:pt x="0" y="10132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1" name="Picture 3" descr="C:\Users\tongchai.cha\Desktop\PTT_วิทยาการคำนวณ_ป.2\แบบ\55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85"/>
          <a:stretch/>
        </p:blipFill>
        <p:spPr bwMode="auto">
          <a:xfrm>
            <a:off x="1963" y="3470370"/>
            <a:ext cx="1148571" cy="332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ngchai.cha\Desktop\PTT_วิทยาการคำนวณ_ป.2\แบบ\56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12165389" y="3828643"/>
            <a:ext cx="1151850" cy="291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3619500" y="728586"/>
            <a:ext cx="6083300" cy="1200795"/>
            <a:chOff x="3619500" y="728586"/>
            <a:chExt cx="6083300" cy="1200795"/>
          </a:xfrm>
        </p:grpSpPr>
        <p:sp>
          <p:nvSpPr>
            <p:cNvPr id="13" name="Rounded Rectangle 12"/>
            <p:cNvSpPr/>
            <p:nvPr/>
          </p:nvSpPr>
          <p:spPr>
            <a:xfrm>
              <a:off x="3619500" y="728586"/>
              <a:ext cx="6083300" cy="855041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522440" y="1237873"/>
              <a:ext cx="4277421" cy="691508"/>
              <a:chOff x="86108" y="1230176"/>
              <a:chExt cx="4277421" cy="691508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>
                <a:off x="86108" y="1230176"/>
                <a:ext cx="4277421" cy="691508"/>
              </a:xfrm>
              <a:prstGeom prst="round2SameRect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5256" y="1252765"/>
                <a:ext cx="40591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ขั้นตอนการแต่งกายมาโรงเรียน</a:t>
                </a:r>
                <a:endParaRPr lang="en-US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34099" y="1231835"/>
            <a:ext cx="1777505" cy="703583"/>
            <a:chOff x="4713777" y="1534906"/>
            <a:chExt cx="1777505" cy="703583"/>
          </a:xfrm>
        </p:grpSpPr>
        <p:sp>
          <p:nvSpPr>
            <p:cNvPr id="6" name="Rounded Rectangle 5"/>
            <p:cNvSpPr/>
            <p:nvPr/>
          </p:nvSpPr>
          <p:spPr>
            <a:xfrm>
              <a:off x="4791049" y="2053925"/>
              <a:ext cx="1622961" cy="184564"/>
            </a:xfrm>
            <a:prstGeom prst="roundRect">
              <a:avLst>
                <a:gd name="adj" fmla="val 42667"/>
              </a:avLst>
            </a:prstGeom>
            <a:solidFill>
              <a:srgbClr val="EC18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13777" y="1534906"/>
              <a:ext cx="177750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นักเรียนหญิง</a:t>
              </a:r>
              <a:endParaRPr lang="th-TH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010696" y="1231835"/>
            <a:ext cx="1777505" cy="703583"/>
            <a:chOff x="6583877" y="1534906"/>
            <a:chExt cx="1777505" cy="703583"/>
          </a:xfrm>
        </p:grpSpPr>
        <p:sp>
          <p:nvSpPr>
            <p:cNvPr id="31" name="Rounded Rectangle 30"/>
            <p:cNvSpPr/>
            <p:nvPr/>
          </p:nvSpPr>
          <p:spPr>
            <a:xfrm>
              <a:off x="6661150" y="2053925"/>
              <a:ext cx="1622961" cy="184564"/>
            </a:xfrm>
            <a:prstGeom prst="roundRect">
              <a:avLst>
                <a:gd name="adj" fmla="val 42667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83877" y="1534906"/>
              <a:ext cx="177750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นักเรียนชาย</a:t>
              </a:r>
              <a:endParaRPr lang="th-TH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055" name="Picture 7" descr="C:\Users\tongchai.cha\Desktop\PTT_วิทยาการคำนวณ_ป.2\แบบ\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73" y="3759777"/>
            <a:ext cx="2147455" cy="32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ongchai.cha\Desktop\PTT_วิทยาการคำนวณ_ป.2\แบบ\5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664" y="3777558"/>
            <a:ext cx="1956955" cy="32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tongchai.cha\Desktop\PTT_วิทยาการคำนวณ_ป.2\แบบ\5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514" y="3733800"/>
            <a:ext cx="2234045" cy="32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tongchai.cha\Desktop\PTT_วิทยาการคำนวณ_ป.2\แบบ\6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373" y="3673048"/>
            <a:ext cx="1804316" cy="330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C:\Users\tongchai.cha\Desktop\PTT_วิทยาการคำนวณ_ป.2\แบบ\6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123" y="3533949"/>
            <a:ext cx="2190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:\Users\tongchai.cha\Desktop\PTT_วิทยาการคำนวณ_ป.2\แบบ\6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53055" y="3638550"/>
            <a:ext cx="2476500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85331" y="2310570"/>
            <a:ext cx="1577775" cy="1206177"/>
            <a:chOff x="285331" y="2310570"/>
            <a:chExt cx="1577775" cy="1206177"/>
          </a:xfrm>
        </p:grpSpPr>
        <p:grpSp>
          <p:nvGrpSpPr>
            <p:cNvPr id="18" name="Group 17"/>
            <p:cNvGrpSpPr/>
            <p:nvPr/>
          </p:nvGrpSpPr>
          <p:grpSpPr>
            <a:xfrm>
              <a:off x="499092" y="2486022"/>
              <a:ext cx="1364014" cy="1030725"/>
              <a:chOff x="499092" y="2039538"/>
              <a:chExt cx="1364014" cy="103072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95229" y="2077847"/>
                <a:ext cx="97174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สวม</a:t>
                </a:r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เสื้อ</a:t>
                </a:r>
                <a:b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</a:br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นักเรียน</a:t>
                </a:r>
                <a:endPara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99092" y="2039538"/>
                <a:ext cx="1364014" cy="1030725"/>
              </a:xfrm>
              <a:prstGeom prst="roundRect">
                <a:avLst/>
              </a:prstGeom>
              <a:noFill/>
              <a:ln>
                <a:solidFill>
                  <a:srgbClr val="EC188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85331" y="2310570"/>
              <a:ext cx="427521" cy="427521"/>
            </a:xfrm>
            <a:prstGeom prst="ellipse">
              <a:avLst/>
            </a:prstGeom>
            <a:solidFill>
              <a:srgbClr val="EC18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latin typeface="Aksorn Bold" pitchFamily="50" charset="-34"/>
                  <a:cs typeface="Aksorn Bold" pitchFamily="50" charset="-34"/>
                </a:rPr>
                <a:t>1</a:t>
              </a:r>
              <a:endParaRPr lang="en-US" sz="2400" b="1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60615" y="2310570"/>
            <a:ext cx="1864218" cy="1206177"/>
            <a:chOff x="2160615" y="2310570"/>
            <a:chExt cx="1864218" cy="1206177"/>
          </a:xfrm>
        </p:grpSpPr>
        <p:grpSp>
          <p:nvGrpSpPr>
            <p:cNvPr id="17" name="Group 16"/>
            <p:cNvGrpSpPr/>
            <p:nvPr/>
          </p:nvGrpSpPr>
          <p:grpSpPr>
            <a:xfrm>
              <a:off x="2374376" y="2486022"/>
              <a:ext cx="1650457" cy="1030725"/>
              <a:chOff x="2291638" y="2039538"/>
              <a:chExt cx="1650457" cy="103072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378523" y="2077847"/>
                <a:ext cx="147668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สวม</a:t>
                </a:r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กระโปรง</a:t>
                </a:r>
                <a:b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</a:br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นักเรียน</a:t>
                </a:r>
                <a:endPara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2291638" y="2039538"/>
                <a:ext cx="1650457" cy="1030725"/>
              </a:xfrm>
              <a:prstGeom prst="roundRect">
                <a:avLst/>
              </a:prstGeom>
              <a:noFill/>
              <a:ln>
                <a:solidFill>
                  <a:srgbClr val="EC188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2160615" y="2310570"/>
              <a:ext cx="427521" cy="427521"/>
            </a:xfrm>
            <a:prstGeom prst="ellipse">
              <a:avLst/>
            </a:prstGeom>
            <a:solidFill>
              <a:srgbClr val="EC18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ksorn Bold" pitchFamily="50" charset="-34"/>
                  <a:cs typeface="Aksorn Bold" pitchFamily="50" charset="-34"/>
                </a:rPr>
                <a:t>2</a:t>
              </a:r>
              <a:endParaRPr lang="en-US" sz="2400" b="1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84408" y="2310570"/>
            <a:ext cx="2065598" cy="1206177"/>
            <a:chOff x="4184408" y="2310570"/>
            <a:chExt cx="2065598" cy="1206177"/>
          </a:xfrm>
        </p:grpSpPr>
        <p:grpSp>
          <p:nvGrpSpPr>
            <p:cNvPr id="16" name="Group 15"/>
            <p:cNvGrpSpPr/>
            <p:nvPr/>
          </p:nvGrpSpPr>
          <p:grpSpPr>
            <a:xfrm>
              <a:off x="4434503" y="2486022"/>
              <a:ext cx="1815503" cy="1030725"/>
              <a:chOff x="4180503" y="2039538"/>
              <a:chExt cx="1815503" cy="103072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240906" y="2077847"/>
                <a:ext cx="169469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สวมถุงเท้า</a:t>
                </a:r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</a:t>
                </a:r>
              </a:p>
              <a:p>
                <a:pPr algn="ctr"/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รองเท้า</a:t>
                </a:r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นักเรียน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4180503" y="2039538"/>
                <a:ext cx="1815503" cy="1030725"/>
              </a:xfrm>
              <a:prstGeom prst="roundRect">
                <a:avLst/>
              </a:prstGeom>
              <a:noFill/>
              <a:ln>
                <a:solidFill>
                  <a:srgbClr val="EC188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Oval 64"/>
            <p:cNvSpPr/>
            <p:nvPr/>
          </p:nvSpPr>
          <p:spPr>
            <a:xfrm>
              <a:off x="4184408" y="2310570"/>
              <a:ext cx="427521" cy="427521"/>
            </a:xfrm>
            <a:prstGeom prst="ellipse">
              <a:avLst/>
            </a:prstGeom>
            <a:solidFill>
              <a:srgbClr val="EC18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ksorn Bold" pitchFamily="50" charset="-34"/>
                  <a:cs typeface="Aksorn Bold" pitchFamily="50" charset="-34"/>
                </a:rPr>
                <a:t>3</a:t>
              </a:r>
              <a:endParaRPr lang="en-US" sz="2400" b="1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20462" y="2310570"/>
            <a:ext cx="1577775" cy="1206177"/>
            <a:chOff x="6720462" y="2310570"/>
            <a:chExt cx="1577775" cy="1206177"/>
          </a:xfrm>
        </p:grpSpPr>
        <p:grpSp>
          <p:nvGrpSpPr>
            <p:cNvPr id="69" name="Group 68"/>
            <p:cNvGrpSpPr/>
            <p:nvPr/>
          </p:nvGrpSpPr>
          <p:grpSpPr>
            <a:xfrm>
              <a:off x="6934223" y="2486022"/>
              <a:ext cx="1364014" cy="1030725"/>
              <a:chOff x="499092" y="2039538"/>
              <a:chExt cx="1364014" cy="1030725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695229" y="2077847"/>
                <a:ext cx="97174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สวม</a:t>
                </a:r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เสื้อ</a:t>
                </a:r>
                <a:b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</a:br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นักเรียน</a:t>
                </a:r>
                <a:endPara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499092" y="2039538"/>
                <a:ext cx="1364014" cy="103072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6720462" y="2310570"/>
              <a:ext cx="427521" cy="42752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latin typeface="Aksorn Bold" pitchFamily="50" charset="-34"/>
                  <a:cs typeface="Aksorn Bold" pitchFamily="50" charset="-34"/>
                </a:rPr>
                <a:t>1</a:t>
              </a:r>
              <a:endParaRPr lang="en-US" sz="2400" b="1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49059" y="2310570"/>
            <a:ext cx="2210814" cy="1206177"/>
            <a:chOff x="8383721" y="2310570"/>
            <a:chExt cx="2210814" cy="1206177"/>
          </a:xfrm>
        </p:grpSpPr>
        <p:grpSp>
          <p:nvGrpSpPr>
            <p:cNvPr id="70" name="Group 69"/>
            <p:cNvGrpSpPr/>
            <p:nvPr/>
          </p:nvGrpSpPr>
          <p:grpSpPr>
            <a:xfrm>
              <a:off x="8597482" y="2486022"/>
              <a:ext cx="1997053" cy="1030725"/>
              <a:chOff x="2079613" y="2039538"/>
              <a:chExt cx="1997053" cy="1030725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2216365" y="2077847"/>
                <a:ext cx="172354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สวมกางเกง</a:t>
                </a:r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</a:t>
                </a:r>
                <a:endParaRPr lang="en-US" sz="2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pPr algn="r"/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เข็ม</a:t>
                </a:r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ขัดนักเรียน</a:t>
                </a: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2079613" y="2039538"/>
                <a:ext cx="1997053" cy="103072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8383721" y="2310570"/>
              <a:ext cx="427521" cy="42752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ksorn Bold" pitchFamily="50" charset="-34"/>
                  <a:cs typeface="Aksorn Bold" pitchFamily="50" charset="-34"/>
                </a:rPr>
                <a:t>2</a:t>
              </a:r>
              <a:endParaRPr lang="en-US" sz="2400" b="1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10696" y="2310570"/>
            <a:ext cx="2065598" cy="1206177"/>
            <a:chOff x="10619539" y="2310570"/>
            <a:chExt cx="2065598" cy="1206177"/>
          </a:xfrm>
        </p:grpSpPr>
        <p:grpSp>
          <p:nvGrpSpPr>
            <p:cNvPr id="71" name="Group 70"/>
            <p:cNvGrpSpPr/>
            <p:nvPr/>
          </p:nvGrpSpPr>
          <p:grpSpPr>
            <a:xfrm>
              <a:off x="10869634" y="2486022"/>
              <a:ext cx="1815503" cy="1030725"/>
              <a:chOff x="4180503" y="2039538"/>
              <a:chExt cx="1815503" cy="103072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4240906" y="2077847"/>
                <a:ext cx="169469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สวมถุงเท้า</a:t>
                </a:r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และ</a:t>
                </a:r>
              </a:p>
              <a:p>
                <a:pPr algn="ctr"/>
                <a:r>
                  <a:rPr lang="th-TH" sz="28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รองเท้า</a:t>
                </a:r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นักเรียน</a:t>
                </a: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4180503" y="2039538"/>
                <a:ext cx="1815503" cy="103072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10619539" y="2310570"/>
              <a:ext cx="427521" cy="42752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ksorn Bold" pitchFamily="50" charset="-34"/>
                  <a:cs typeface="Aksorn Bold" pitchFamily="50" charset="-34"/>
                </a:rPr>
                <a:t>3</a:t>
              </a:r>
              <a:endParaRPr lang="en-US" sz="2400" b="1" dirty="0">
                <a:latin typeface="Aksorn Bold" pitchFamily="50" charset="-34"/>
                <a:cs typeface="Aksorn Bold" pitchFamily="50" charset="-34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997325" y="328477"/>
            <a:ext cx="5327650" cy="754052"/>
            <a:chOff x="3848100" y="328477"/>
            <a:chExt cx="5327650" cy="754052"/>
          </a:xfrm>
        </p:grpSpPr>
        <p:sp>
          <p:nvSpPr>
            <p:cNvPr id="89" name="Snip Same Side Corner Rectangle 88"/>
            <p:cNvSpPr/>
            <p:nvPr/>
          </p:nvSpPr>
          <p:spPr>
            <a:xfrm>
              <a:off x="3848100" y="328477"/>
              <a:ext cx="532765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สี่เหลี่ยมผืนผ้า 1"/>
            <p:cNvSpPr/>
            <p:nvPr/>
          </p:nvSpPr>
          <p:spPr>
            <a:xfrm>
              <a:off x="3848100" y="374643"/>
              <a:ext cx="53125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การหารูปแบบของปัญหาอย่างง่าย</a:t>
              </a:r>
              <a:endPara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61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2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619500" y="801946"/>
            <a:ext cx="6083300" cy="94054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97325" y="328477"/>
            <a:ext cx="5327650" cy="754052"/>
            <a:chOff x="3848100" y="328477"/>
            <a:chExt cx="5327650" cy="754052"/>
          </a:xfrm>
        </p:grpSpPr>
        <p:sp>
          <p:nvSpPr>
            <p:cNvPr id="9" name="Snip Same Side Corner Rectangle 8"/>
            <p:cNvSpPr/>
            <p:nvPr/>
          </p:nvSpPr>
          <p:spPr>
            <a:xfrm>
              <a:off x="3848100" y="328477"/>
              <a:ext cx="532765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สี่เหลี่ยมผืนผ้า 1"/>
            <p:cNvSpPr/>
            <p:nvPr/>
          </p:nvSpPr>
          <p:spPr>
            <a:xfrm>
              <a:off x="3848100" y="374643"/>
              <a:ext cx="53125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การหารูปแบบของปัญหาอย่างง่าย</a:t>
              </a:r>
              <a:endPara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6868" y="1541654"/>
            <a:ext cx="3888565" cy="691508"/>
            <a:chOff x="4716868" y="1237873"/>
            <a:chExt cx="3888565" cy="691508"/>
          </a:xfrm>
        </p:grpSpPr>
        <p:sp>
          <p:nvSpPr>
            <p:cNvPr id="18" name="Round Same Side Corner Rectangle 17"/>
            <p:cNvSpPr/>
            <p:nvPr/>
          </p:nvSpPr>
          <p:spPr>
            <a:xfrm>
              <a:off x="4716868" y="1237873"/>
              <a:ext cx="3888565" cy="691508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80855" y="1260462"/>
              <a:ext cx="35605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หาความสัมพันธ์ของปัญหา</a:t>
              </a:r>
              <a:endParaRPr lang="en-US" dirty="0"/>
            </a:p>
          </p:txBody>
        </p:sp>
      </p:grpSp>
      <p:sp>
        <p:nvSpPr>
          <p:cNvPr id="30" name="Isosceles Triangle 29"/>
          <p:cNvSpPr/>
          <p:nvPr/>
        </p:nvSpPr>
        <p:spPr>
          <a:xfrm rot="16200000">
            <a:off x="3680938" y="5071744"/>
            <a:ext cx="1375636" cy="69622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5400000">
            <a:off x="1133881" y="4039909"/>
            <a:ext cx="2718052" cy="137563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0800000">
            <a:off x="2571595" y="4004222"/>
            <a:ext cx="1392758" cy="696224"/>
          </a:xfrm>
          <a:prstGeom prst="triangle">
            <a:avLst>
              <a:gd name="adj" fmla="val 4942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1896247" y="4710750"/>
            <a:ext cx="2718052" cy="137563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/>
          <p:cNvSpPr/>
          <p:nvPr/>
        </p:nvSpPr>
        <p:spPr>
          <a:xfrm>
            <a:off x="1862652" y="3298772"/>
            <a:ext cx="2026323" cy="647237"/>
          </a:xfrm>
          <a:custGeom>
            <a:avLst/>
            <a:gdLst>
              <a:gd name="connsiteX0" fmla="*/ 0 w 3213440"/>
              <a:gd name="connsiteY0" fmla="*/ 0 h 1027036"/>
              <a:gd name="connsiteX1" fmla="*/ 3213440 w 3213440"/>
              <a:gd name="connsiteY1" fmla="*/ 0 h 1027036"/>
              <a:gd name="connsiteX2" fmla="*/ 3213440 w 3213440"/>
              <a:gd name="connsiteY2" fmla="*/ 1027036 h 1027036"/>
              <a:gd name="connsiteX3" fmla="*/ 0 w 3213440"/>
              <a:gd name="connsiteY3" fmla="*/ 1027036 h 1027036"/>
              <a:gd name="connsiteX4" fmla="*/ 0 w 3213440"/>
              <a:gd name="connsiteY4" fmla="*/ 0 h 1027036"/>
              <a:gd name="connsiteX0" fmla="*/ 0 w 3213440"/>
              <a:gd name="connsiteY0" fmla="*/ 0 h 1028133"/>
              <a:gd name="connsiteX1" fmla="*/ 3213440 w 3213440"/>
              <a:gd name="connsiteY1" fmla="*/ 0 h 1028133"/>
              <a:gd name="connsiteX2" fmla="*/ 3213440 w 3213440"/>
              <a:gd name="connsiteY2" fmla="*/ 1027036 h 1028133"/>
              <a:gd name="connsiteX3" fmla="*/ 1037205 w 3213440"/>
              <a:gd name="connsiteY3" fmla="*/ 1028133 h 1028133"/>
              <a:gd name="connsiteX4" fmla="*/ 0 w 3213440"/>
              <a:gd name="connsiteY4" fmla="*/ 1027036 h 1028133"/>
              <a:gd name="connsiteX5" fmla="*/ 0 w 3213440"/>
              <a:gd name="connsiteY5" fmla="*/ 0 h 1028133"/>
              <a:gd name="connsiteX0" fmla="*/ 0 w 3213440"/>
              <a:gd name="connsiteY0" fmla="*/ 0 h 1028133"/>
              <a:gd name="connsiteX1" fmla="*/ 3213440 w 3213440"/>
              <a:gd name="connsiteY1" fmla="*/ 0 h 1028133"/>
              <a:gd name="connsiteX2" fmla="*/ 3213440 w 3213440"/>
              <a:gd name="connsiteY2" fmla="*/ 1027036 h 1028133"/>
              <a:gd name="connsiteX3" fmla="*/ 1037205 w 3213440"/>
              <a:gd name="connsiteY3" fmla="*/ 1028133 h 1028133"/>
              <a:gd name="connsiteX4" fmla="*/ 0 w 3213440"/>
              <a:gd name="connsiteY4" fmla="*/ 0 h 1028133"/>
              <a:gd name="connsiteX0" fmla="*/ 0 w 3213440"/>
              <a:gd name="connsiteY0" fmla="*/ 567 h 1028700"/>
              <a:gd name="connsiteX1" fmla="*/ 2194492 w 3213440"/>
              <a:gd name="connsiteY1" fmla="*/ 0 h 1028700"/>
              <a:gd name="connsiteX2" fmla="*/ 3213440 w 3213440"/>
              <a:gd name="connsiteY2" fmla="*/ 567 h 1028700"/>
              <a:gd name="connsiteX3" fmla="*/ 3213440 w 3213440"/>
              <a:gd name="connsiteY3" fmla="*/ 1027603 h 1028700"/>
              <a:gd name="connsiteX4" fmla="*/ 1037205 w 3213440"/>
              <a:gd name="connsiteY4" fmla="*/ 1028700 h 1028700"/>
              <a:gd name="connsiteX5" fmla="*/ 0 w 3213440"/>
              <a:gd name="connsiteY5" fmla="*/ 567 h 1028700"/>
              <a:gd name="connsiteX0" fmla="*/ 0 w 3213440"/>
              <a:gd name="connsiteY0" fmla="*/ 567 h 1028700"/>
              <a:gd name="connsiteX1" fmla="*/ 2194492 w 3213440"/>
              <a:gd name="connsiteY1" fmla="*/ 0 h 1028700"/>
              <a:gd name="connsiteX2" fmla="*/ 3213440 w 3213440"/>
              <a:gd name="connsiteY2" fmla="*/ 1027603 h 1028700"/>
              <a:gd name="connsiteX3" fmla="*/ 1037205 w 3213440"/>
              <a:gd name="connsiteY3" fmla="*/ 1028700 h 1028700"/>
              <a:gd name="connsiteX4" fmla="*/ 0 w 3213440"/>
              <a:gd name="connsiteY4" fmla="*/ 567 h 1028700"/>
              <a:gd name="connsiteX0" fmla="*/ 0 w 3220584"/>
              <a:gd name="connsiteY0" fmla="*/ 567 h 1028700"/>
              <a:gd name="connsiteX1" fmla="*/ 2194492 w 3220584"/>
              <a:gd name="connsiteY1" fmla="*/ 0 h 1028700"/>
              <a:gd name="connsiteX2" fmla="*/ 3220584 w 3220584"/>
              <a:gd name="connsiteY2" fmla="*/ 1027603 h 1028700"/>
              <a:gd name="connsiteX3" fmla="*/ 1037205 w 3220584"/>
              <a:gd name="connsiteY3" fmla="*/ 1028700 h 1028700"/>
              <a:gd name="connsiteX4" fmla="*/ 0 w 3220584"/>
              <a:gd name="connsiteY4" fmla="*/ 567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584" h="1028700">
                <a:moveTo>
                  <a:pt x="0" y="567"/>
                </a:moveTo>
                <a:lnTo>
                  <a:pt x="2194492" y="0"/>
                </a:lnTo>
                <a:lnTo>
                  <a:pt x="3220584" y="1027603"/>
                </a:lnTo>
                <a:lnTo>
                  <a:pt x="1037205" y="1028700"/>
                </a:lnTo>
                <a:lnTo>
                  <a:pt x="0" y="56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8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7118542" y="2649531"/>
            <a:ext cx="5848415" cy="3840169"/>
          </a:xfrm>
          <a:prstGeom prst="roundRect">
            <a:avLst>
              <a:gd name="adj" fmla="val 3753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87542" y="2649531"/>
            <a:ext cx="5848415" cy="3840169"/>
          </a:xfrm>
          <a:prstGeom prst="roundRect">
            <a:avLst>
              <a:gd name="adj" fmla="val 3753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345223" y="3298251"/>
            <a:ext cx="1342415" cy="1341310"/>
          </a:xfrm>
          <a:custGeom>
            <a:avLst/>
            <a:gdLst>
              <a:gd name="connsiteX0" fmla="*/ 0 w 1109434"/>
              <a:gd name="connsiteY0" fmla="*/ 0 h 1108521"/>
              <a:gd name="connsiteX1" fmla="*/ 1109434 w 1109434"/>
              <a:gd name="connsiteY1" fmla="*/ 0 h 1108521"/>
              <a:gd name="connsiteX2" fmla="*/ 1109434 w 1109434"/>
              <a:gd name="connsiteY2" fmla="*/ 1108521 h 1108521"/>
              <a:gd name="connsiteX3" fmla="*/ 0 w 1109434"/>
              <a:gd name="connsiteY3" fmla="*/ 1108521 h 1108521"/>
              <a:gd name="connsiteX4" fmla="*/ 0 w 1109434"/>
              <a:gd name="connsiteY4" fmla="*/ 0 h 1108521"/>
              <a:gd name="connsiteX0" fmla="*/ 0 w 1109434"/>
              <a:gd name="connsiteY0" fmla="*/ 0 h 1108521"/>
              <a:gd name="connsiteX1" fmla="*/ 1109434 w 1109434"/>
              <a:gd name="connsiteY1" fmla="*/ 0 h 1108521"/>
              <a:gd name="connsiteX2" fmla="*/ 1109434 w 1109434"/>
              <a:gd name="connsiteY2" fmla="*/ 1108521 h 1108521"/>
              <a:gd name="connsiteX3" fmla="*/ 0 w 1109434"/>
              <a:gd name="connsiteY3" fmla="*/ 0 h 110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434" h="1108521">
                <a:moveTo>
                  <a:pt x="0" y="0"/>
                </a:moveTo>
                <a:lnTo>
                  <a:pt x="1109434" y="0"/>
                </a:lnTo>
                <a:lnTo>
                  <a:pt x="1109434" y="110852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16200000">
            <a:off x="6417302" y="4104046"/>
            <a:ext cx="561393" cy="735300"/>
          </a:xfrm>
          <a:prstGeom prst="downArrow">
            <a:avLst/>
          </a:prstGeom>
          <a:solidFill>
            <a:srgbClr val="FFC00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 rot="18900000">
            <a:off x="3514578" y="4194986"/>
            <a:ext cx="975989" cy="9725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C:\Users\tongchai.ch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86" y="3240421"/>
            <a:ext cx="2841145" cy="283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tongchai.cha\Desktop\Pictur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4635" y="3465845"/>
            <a:ext cx="1348276" cy="23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2" grpId="0" animBg="1"/>
      <p:bldP spid="40" grpId="0" animBg="1"/>
      <p:bldP spid="49" grpId="0" animBg="1"/>
      <p:bldP spid="51" grpId="0" animBg="1"/>
      <p:bldP spid="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619500" y="801946"/>
            <a:ext cx="6083300" cy="94054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97325" y="328477"/>
            <a:ext cx="5327650" cy="754052"/>
            <a:chOff x="3848100" y="328477"/>
            <a:chExt cx="5327650" cy="754052"/>
          </a:xfrm>
        </p:grpSpPr>
        <p:sp>
          <p:nvSpPr>
            <p:cNvPr id="9" name="Snip Same Side Corner Rectangle 8"/>
            <p:cNvSpPr/>
            <p:nvPr/>
          </p:nvSpPr>
          <p:spPr>
            <a:xfrm>
              <a:off x="3848100" y="328477"/>
              <a:ext cx="532765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สี่เหลี่ยมผืนผ้า 1"/>
            <p:cNvSpPr/>
            <p:nvPr/>
          </p:nvSpPr>
          <p:spPr>
            <a:xfrm>
              <a:off x="3848100" y="374643"/>
              <a:ext cx="53125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การหารูปแบบของปัญหาอย่างง่าย</a:t>
              </a:r>
              <a:endPara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6868" y="1541654"/>
            <a:ext cx="3888565" cy="691508"/>
            <a:chOff x="4716868" y="1237873"/>
            <a:chExt cx="3888565" cy="691508"/>
          </a:xfrm>
        </p:grpSpPr>
        <p:sp>
          <p:nvSpPr>
            <p:cNvPr id="18" name="Round Same Side Corner Rectangle 17"/>
            <p:cNvSpPr/>
            <p:nvPr/>
          </p:nvSpPr>
          <p:spPr>
            <a:xfrm>
              <a:off x="4716868" y="1237873"/>
              <a:ext cx="3888565" cy="691508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36995" y="1260462"/>
              <a:ext cx="30332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จัดกลุ่มย่อยให้ดูง่ายขึ้น</a:t>
              </a:r>
              <a:endParaRPr lang="en-US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8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7118542" y="2649531"/>
            <a:ext cx="5848415" cy="3840169"/>
          </a:xfrm>
          <a:prstGeom prst="roundRect">
            <a:avLst>
              <a:gd name="adj" fmla="val 3753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87542" y="2649531"/>
            <a:ext cx="5848415" cy="3840169"/>
          </a:xfrm>
          <a:prstGeom prst="roundRect">
            <a:avLst>
              <a:gd name="adj" fmla="val 3753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16200000">
            <a:off x="6417302" y="4104046"/>
            <a:ext cx="561393" cy="735300"/>
          </a:xfrm>
          <a:prstGeom prst="downArrow">
            <a:avLst/>
          </a:prstGeom>
          <a:solidFill>
            <a:srgbClr val="FFC00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C:\Users\tongchai.ch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929" y="3240421"/>
            <a:ext cx="2841144" cy="283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tongchai.cha\Desktop\Pictur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775" y="3465845"/>
            <a:ext cx="1348276" cy="23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 rot="2700000">
            <a:off x="6991244" y="4699282"/>
            <a:ext cx="2119595" cy="677029"/>
          </a:xfrm>
          <a:custGeom>
            <a:avLst/>
            <a:gdLst>
              <a:gd name="connsiteX0" fmla="*/ 0 w 3213440"/>
              <a:gd name="connsiteY0" fmla="*/ 0 h 1027036"/>
              <a:gd name="connsiteX1" fmla="*/ 3213440 w 3213440"/>
              <a:gd name="connsiteY1" fmla="*/ 0 h 1027036"/>
              <a:gd name="connsiteX2" fmla="*/ 3213440 w 3213440"/>
              <a:gd name="connsiteY2" fmla="*/ 1027036 h 1027036"/>
              <a:gd name="connsiteX3" fmla="*/ 0 w 3213440"/>
              <a:gd name="connsiteY3" fmla="*/ 1027036 h 1027036"/>
              <a:gd name="connsiteX4" fmla="*/ 0 w 3213440"/>
              <a:gd name="connsiteY4" fmla="*/ 0 h 1027036"/>
              <a:gd name="connsiteX0" fmla="*/ 0 w 3213440"/>
              <a:gd name="connsiteY0" fmla="*/ 0 h 1028133"/>
              <a:gd name="connsiteX1" fmla="*/ 3213440 w 3213440"/>
              <a:gd name="connsiteY1" fmla="*/ 0 h 1028133"/>
              <a:gd name="connsiteX2" fmla="*/ 3213440 w 3213440"/>
              <a:gd name="connsiteY2" fmla="*/ 1027036 h 1028133"/>
              <a:gd name="connsiteX3" fmla="*/ 1037205 w 3213440"/>
              <a:gd name="connsiteY3" fmla="*/ 1028133 h 1028133"/>
              <a:gd name="connsiteX4" fmla="*/ 0 w 3213440"/>
              <a:gd name="connsiteY4" fmla="*/ 1027036 h 1028133"/>
              <a:gd name="connsiteX5" fmla="*/ 0 w 3213440"/>
              <a:gd name="connsiteY5" fmla="*/ 0 h 1028133"/>
              <a:gd name="connsiteX0" fmla="*/ 0 w 3213440"/>
              <a:gd name="connsiteY0" fmla="*/ 0 h 1028133"/>
              <a:gd name="connsiteX1" fmla="*/ 3213440 w 3213440"/>
              <a:gd name="connsiteY1" fmla="*/ 0 h 1028133"/>
              <a:gd name="connsiteX2" fmla="*/ 3213440 w 3213440"/>
              <a:gd name="connsiteY2" fmla="*/ 1027036 h 1028133"/>
              <a:gd name="connsiteX3" fmla="*/ 1037205 w 3213440"/>
              <a:gd name="connsiteY3" fmla="*/ 1028133 h 1028133"/>
              <a:gd name="connsiteX4" fmla="*/ 0 w 3213440"/>
              <a:gd name="connsiteY4" fmla="*/ 0 h 1028133"/>
              <a:gd name="connsiteX0" fmla="*/ 0 w 3213440"/>
              <a:gd name="connsiteY0" fmla="*/ 567 h 1028700"/>
              <a:gd name="connsiteX1" fmla="*/ 2194492 w 3213440"/>
              <a:gd name="connsiteY1" fmla="*/ 0 h 1028700"/>
              <a:gd name="connsiteX2" fmla="*/ 3213440 w 3213440"/>
              <a:gd name="connsiteY2" fmla="*/ 567 h 1028700"/>
              <a:gd name="connsiteX3" fmla="*/ 3213440 w 3213440"/>
              <a:gd name="connsiteY3" fmla="*/ 1027603 h 1028700"/>
              <a:gd name="connsiteX4" fmla="*/ 1037205 w 3213440"/>
              <a:gd name="connsiteY4" fmla="*/ 1028700 h 1028700"/>
              <a:gd name="connsiteX5" fmla="*/ 0 w 3213440"/>
              <a:gd name="connsiteY5" fmla="*/ 567 h 1028700"/>
              <a:gd name="connsiteX0" fmla="*/ 0 w 3213440"/>
              <a:gd name="connsiteY0" fmla="*/ 567 h 1028700"/>
              <a:gd name="connsiteX1" fmla="*/ 2194492 w 3213440"/>
              <a:gd name="connsiteY1" fmla="*/ 0 h 1028700"/>
              <a:gd name="connsiteX2" fmla="*/ 3213440 w 3213440"/>
              <a:gd name="connsiteY2" fmla="*/ 1027603 h 1028700"/>
              <a:gd name="connsiteX3" fmla="*/ 1037205 w 3213440"/>
              <a:gd name="connsiteY3" fmla="*/ 1028700 h 1028700"/>
              <a:gd name="connsiteX4" fmla="*/ 0 w 3213440"/>
              <a:gd name="connsiteY4" fmla="*/ 567 h 1028700"/>
              <a:gd name="connsiteX0" fmla="*/ 0 w 3220584"/>
              <a:gd name="connsiteY0" fmla="*/ 567 h 1028700"/>
              <a:gd name="connsiteX1" fmla="*/ 2194492 w 3220584"/>
              <a:gd name="connsiteY1" fmla="*/ 0 h 1028700"/>
              <a:gd name="connsiteX2" fmla="*/ 3220584 w 3220584"/>
              <a:gd name="connsiteY2" fmla="*/ 1027603 h 1028700"/>
              <a:gd name="connsiteX3" fmla="*/ 1037205 w 3220584"/>
              <a:gd name="connsiteY3" fmla="*/ 1028700 h 1028700"/>
              <a:gd name="connsiteX4" fmla="*/ 0 w 3220584"/>
              <a:gd name="connsiteY4" fmla="*/ 567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584" h="1028700">
                <a:moveTo>
                  <a:pt x="0" y="567"/>
                </a:moveTo>
                <a:lnTo>
                  <a:pt x="2194492" y="0"/>
                </a:lnTo>
                <a:lnTo>
                  <a:pt x="3220584" y="1027603"/>
                </a:lnTo>
                <a:lnTo>
                  <a:pt x="1037205" y="1028700"/>
                </a:lnTo>
                <a:lnTo>
                  <a:pt x="0" y="56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C:\Users\tongchai.cha\Desktop\Picture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3932" y="3188330"/>
            <a:ext cx="1957612" cy="29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tongchai.cha\Desktop\Pictur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9757" y="3411579"/>
            <a:ext cx="1380714" cy="23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 animBg="1"/>
      <p:bldP spid="40" grpId="0" animBg="1"/>
      <p:bldP spid="51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619500" y="801946"/>
            <a:ext cx="6083300" cy="94054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97325" y="328477"/>
            <a:ext cx="5327650" cy="754052"/>
            <a:chOff x="3848100" y="328477"/>
            <a:chExt cx="5327650" cy="754052"/>
          </a:xfrm>
        </p:grpSpPr>
        <p:sp>
          <p:nvSpPr>
            <p:cNvPr id="9" name="Snip Same Side Corner Rectangle 8"/>
            <p:cNvSpPr/>
            <p:nvPr/>
          </p:nvSpPr>
          <p:spPr>
            <a:xfrm>
              <a:off x="3848100" y="328477"/>
              <a:ext cx="532765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สี่เหลี่ยมผืนผ้า 1"/>
            <p:cNvSpPr/>
            <p:nvPr/>
          </p:nvSpPr>
          <p:spPr>
            <a:xfrm>
              <a:off x="3848100" y="374643"/>
              <a:ext cx="53125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การหารูปแบบของปัญหาอย่างง่าย</a:t>
              </a:r>
              <a:endPara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6868" y="1541654"/>
            <a:ext cx="3888565" cy="691508"/>
            <a:chOff x="4716868" y="1237873"/>
            <a:chExt cx="3888565" cy="691508"/>
          </a:xfrm>
        </p:grpSpPr>
        <p:sp>
          <p:nvSpPr>
            <p:cNvPr id="18" name="Round Same Side Corner Rectangle 17"/>
            <p:cNvSpPr/>
            <p:nvPr/>
          </p:nvSpPr>
          <p:spPr>
            <a:xfrm>
              <a:off x="4716868" y="1237873"/>
              <a:ext cx="3888565" cy="691508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23471" y="1260462"/>
              <a:ext cx="24753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แก้ปัญหาทีละส่วน</a:t>
              </a:r>
              <a:endParaRPr lang="en-US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8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7118542" y="2649531"/>
            <a:ext cx="5848415" cy="3840169"/>
          </a:xfrm>
          <a:prstGeom prst="roundRect">
            <a:avLst>
              <a:gd name="adj" fmla="val 3753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87542" y="2649531"/>
            <a:ext cx="5848415" cy="3840169"/>
          </a:xfrm>
          <a:prstGeom prst="roundRect">
            <a:avLst>
              <a:gd name="adj" fmla="val 3753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16200000">
            <a:off x="6417302" y="4104046"/>
            <a:ext cx="561393" cy="735300"/>
          </a:xfrm>
          <a:prstGeom prst="downArrow">
            <a:avLst/>
          </a:prstGeom>
          <a:solidFill>
            <a:srgbClr val="FFC00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700000">
            <a:off x="71137" y="4699282"/>
            <a:ext cx="2119595" cy="677029"/>
          </a:xfrm>
          <a:custGeom>
            <a:avLst/>
            <a:gdLst>
              <a:gd name="connsiteX0" fmla="*/ 0 w 3213440"/>
              <a:gd name="connsiteY0" fmla="*/ 0 h 1027036"/>
              <a:gd name="connsiteX1" fmla="*/ 3213440 w 3213440"/>
              <a:gd name="connsiteY1" fmla="*/ 0 h 1027036"/>
              <a:gd name="connsiteX2" fmla="*/ 3213440 w 3213440"/>
              <a:gd name="connsiteY2" fmla="*/ 1027036 h 1027036"/>
              <a:gd name="connsiteX3" fmla="*/ 0 w 3213440"/>
              <a:gd name="connsiteY3" fmla="*/ 1027036 h 1027036"/>
              <a:gd name="connsiteX4" fmla="*/ 0 w 3213440"/>
              <a:gd name="connsiteY4" fmla="*/ 0 h 1027036"/>
              <a:gd name="connsiteX0" fmla="*/ 0 w 3213440"/>
              <a:gd name="connsiteY0" fmla="*/ 0 h 1028133"/>
              <a:gd name="connsiteX1" fmla="*/ 3213440 w 3213440"/>
              <a:gd name="connsiteY1" fmla="*/ 0 h 1028133"/>
              <a:gd name="connsiteX2" fmla="*/ 3213440 w 3213440"/>
              <a:gd name="connsiteY2" fmla="*/ 1027036 h 1028133"/>
              <a:gd name="connsiteX3" fmla="*/ 1037205 w 3213440"/>
              <a:gd name="connsiteY3" fmla="*/ 1028133 h 1028133"/>
              <a:gd name="connsiteX4" fmla="*/ 0 w 3213440"/>
              <a:gd name="connsiteY4" fmla="*/ 1027036 h 1028133"/>
              <a:gd name="connsiteX5" fmla="*/ 0 w 3213440"/>
              <a:gd name="connsiteY5" fmla="*/ 0 h 1028133"/>
              <a:gd name="connsiteX0" fmla="*/ 0 w 3213440"/>
              <a:gd name="connsiteY0" fmla="*/ 0 h 1028133"/>
              <a:gd name="connsiteX1" fmla="*/ 3213440 w 3213440"/>
              <a:gd name="connsiteY1" fmla="*/ 0 h 1028133"/>
              <a:gd name="connsiteX2" fmla="*/ 3213440 w 3213440"/>
              <a:gd name="connsiteY2" fmla="*/ 1027036 h 1028133"/>
              <a:gd name="connsiteX3" fmla="*/ 1037205 w 3213440"/>
              <a:gd name="connsiteY3" fmla="*/ 1028133 h 1028133"/>
              <a:gd name="connsiteX4" fmla="*/ 0 w 3213440"/>
              <a:gd name="connsiteY4" fmla="*/ 0 h 1028133"/>
              <a:gd name="connsiteX0" fmla="*/ 0 w 3213440"/>
              <a:gd name="connsiteY0" fmla="*/ 567 h 1028700"/>
              <a:gd name="connsiteX1" fmla="*/ 2194492 w 3213440"/>
              <a:gd name="connsiteY1" fmla="*/ 0 h 1028700"/>
              <a:gd name="connsiteX2" fmla="*/ 3213440 w 3213440"/>
              <a:gd name="connsiteY2" fmla="*/ 567 h 1028700"/>
              <a:gd name="connsiteX3" fmla="*/ 3213440 w 3213440"/>
              <a:gd name="connsiteY3" fmla="*/ 1027603 h 1028700"/>
              <a:gd name="connsiteX4" fmla="*/ 1037205 w 3213440"/>
              <a:gd name="connsiteY4" fmla="*/ 1028700 h 1028700"/>
              <a:gd name="connsiteX5" fmla="*/ 0 w 3213440"/>
              <a:gd name="connsiteY5" fmla="*/ 567 h 1028700"/>
              <a:gd name="connsiteX0" fmla="*/ 0 w 3213440"/>
              <a:gd name="connsiteY0" fmla="*/ 567 h 1028700"/>
              <a:gd name="connsiteX1" fmla="*/ 2194492 w 3213440"/>
              <a:gd name="connsiteY1" fmla="*/ 0 h 1028700"/>
              <a:gd name="connsiteX2" fmla="*/ 3213440 w 3213440"/>
              <a:gd name="connsiteY2" fmla="*/ 1027603 h 1028700"/>
              <a:gd name="connsiteX3" fmla="*/ 1037205 w 3213440"/>
              <a:gd name="connsiteY3" fmla="*/ 1028700 h 1028700"/>
              <a:gd name="connsiteX4" fmla="*/ 0 w 3213440"/>
              <a:gd name="connsiteY4" fmla="*/ 567 h 1028700"/>
              <a:gd name="connsiteX0" fmla="*/ 0 w 3220584"/>
              <a:gd name="connsiteY0" fmla="*/ 567 h 1028700"/>
              <a:gd name="connsiteX1" fmla="*/ 2194492 w 3220584"/>
              <a:gd name="connsiteY1" fmla="*/ 0 h 1028700"/>
              <a:gd name="connsiteX2" fmla="*/ 3220584 w 3220584"/>
              <a:gd name="connsiteY2" fmla="*/ 1027603 h 1028700"/>
              <a:gd name="connsiteX3" fmla="*/ 1037205 w 3220584"/>
              <a:gd name="connsiteY3" fmla="*/ 1028700 h 1028700"/>
              <a:gd name="connsiteX4" fmla="*/ 0 w 3220584"/>
              <a:gd name="connsiteY4" fmla="*/ 567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584" h="1028700">
                <a:moveTo>
                  <a:pt x="0" y="567"/>
                </a:moveTo>
                <a:lnTo>
                  <a:pt x="2194492" y="0"/>
                </a:lnTo>
                <a:lnTo>
                  <a:pt x="3220584" y="1027603"/>
                </a:lnTo>
                <a:lnTo>
                  <a:pt x="1037205" y="1028700"/>
                </a:lnTo>
                <a:lnTo>
                  <a:pt x="0" y="56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C:\Users\tongchai.cha\Desktop\Pictur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825" y="3188330"/>
            <a:ext cx="1957612" cy="29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tongchai.cha\Desktop\Pictur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750" y="3450932"/>
            <a:ext cx="1380714" cy="23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/>
          <p:cNvSpPr/>
          <p:nvPr/>
        </p:nvSpPr>
        <p:spPr>
          <a:xfrm>
            <a:off x="11059654" y="3457138"/>
            <a:ext cx="1331887" cy="67408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0800000">
            <a:off x="11059654" y="5177316"/>
            <a:ext cx="1331887" cy="67408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/>
          <p:cNvSpPr/>
          <p:nvPr/>
        </p:nvSpPr>
        <p:spPr>
          <a:xfrm rot="2700000">
            <a:off x="6981939" y="4562594"/>
            <a:ext cx="1961881" cy="626653"/>
          </a:xfrm>
          <a:custGeom>
            <a:avLst/>
            <a:gdLst>
              <a:gd name="connsiteX0" fmla="*/ 0 w 3213440"/>
              <a:gd name="connsiteY0" fmla="*/ 0 h 1027036"/>
              <a:gd name="connsiteX1" fmla="*/ 3213440 w 3213440"/>
              <a:gd name="connsiteY1" fmla="*/ 0 h 1027036"/>
              <a:gd name="connsiteX2" fmla="*/ 3213440 w 3213440"/>
              <a:gd name="connsiteY2" fmla="*/ 1027036 h 1027036"/>
              <a:gd name="connsiteX3" fmla="*/ 0 w 3213440"/>
              <a:gd name="connsiteY3" fmla="*/ 1027036 h 1027036"/>
              <a:gd name="connsiteX4" fmla="*/ 0 w 3213440"/>
              <a:gd name="connsiteY4" fmla="*/ 0 h 1027036"/>
              <a:gd name="connsiteX0" fmla="*/ 0 w 3213440"/>
              <a:gd name="connsiteY0" fmla="*/ 0 h 1028133"/>
              <a:gd name="connsiteX1" fmla="*/ 3213440 w 3213440"/>
              <a:gd name="connsiteY1" fmla="*/ 0 h 1028133"/>
              <a:gd name="connsiteX2" fmla="*/ 3213440 w 3213440"/>
              <a:gd name="connsiteY2" fmla="*/ 1027036 h 1028133"/>
              <a:gd name="connsiteX3" fmla="*/ 1037205 w 3213440"/>
              <a:gd name="connsiteY3" fmla="*/ 1028133 h 1028133"/>
              <a:gd name="connsiteX4" fmla="*/ 0 w 3213440"/>
              <a:gd name="connsiteY4" fmla="*/ 1027036 h 1028133"/>
              <a:gd name="connsiteX5" fmla="*/ 0 w 3213440"/>
              <a:gd name="connsiteY5" fmla="*/ 0 h 1028133"/>
              <a:gd name="connsiteX0" fmla="*/ 0 w 3213440"/>
              <a:gd name="connsiteY0" fmla="*/ 0 h 1028133"/>
              <a:gd name="connsiteX1" fmla="*/ 3213440 w 3213440"/>
              <a:gd name="connsiteY1" fmla="*/ 0 h 1028133"/>
              <a:gd name="connsiteX2" fmla="*/ 3213440 w 3213440"/>
              <a:gd name="connsiteY2" fmla="*/ 1027036 h 1028133"/>
              <a:gd name="connsiteX3" fmla="*/ 1037205 w 3213440"/>
              <a:gd name="connsiteY3" fmla="*/ 1028133 h 1028133"/>
              <a:gd name="connsiteX4" fmla="*/ 0 w 3213440"/>
              <a:gd name="connsiteY4" fmla="*/ 0 h 1028133"/>
              <a:gd name="connsiteX0" fmla="*/ 0 w 3213440"/>
              <a:gd name="connsiteY0" fmla="*/ 567 h 1028700"/>
              <a:gd name="connsiteX1" fmla="*/ 2194492 w 3213440"/>
              <a:gd name="connsiteY1" fmla="*/ 0 h 1028700"/>
              <a:gd name="connsiteX2" fmla="*/ 3213440 w 3213440"/>
              <a:gd name="connsiteY2" fmla="*/ 567 h 1028700"/>
              <a:gd name="connsiteX3" fmla="*/ 3213440 w 3213440"/>
              <a:gd name="connsiteY3" fmla="*/ 1027603 h 1028700"/>
              <a:gd name="connsiteX4" fmla="*/ 1037205 w 3213440"/>
              <a:gd name="connsiteY4" fmla="*/ 1028700 h 1028700"/>
              <a:gd name="connsiteX5" fmla="*/ 0 w 3213440"/>
              <a:gd name="connsiteY5" fmla="*/ 567 h 1028700"/>
              <a:gd name="connsiteX0" fmla="*/ 0 w 3213440"/>
              <a:gd name="connsiteY0" fmla="*/ 567 h 1028700"/>
              <a:gd name="connsiteX1" fmla="*/ 2194492 w 3213440"/>
              <a:gd name="connsiteY1" fmla="*/ 0 h 1028700"/>
              <a:gd name="connsiteX2" fmla="*/ 3213440 w 3213440"/>
              <a:gd name="connsiteY2" fmla="*/ 1027603 h 1028700"/>
              <a:gd name="connsiteX3" fmla="*/ 1037205 w 3213440"/>
              <a:gd name="connsiteY3" fmla="*/ 1028700 h 1028700"/>
              <a:gd name="connsiteX4" fmla="*/ 0 w 3213440"/>
              <a:gd name="connsiteY4" fmla="*/ 567 h 1028700"/>
              <a:gd name="connsiteX0" fmla="*/ 0 w 3220584"/>
              <a:gd name="connsiteY0" fmla="*/ 567 h 1028700"/>
              <a:gd name="connsiteX1" fmla="*/ 2194492 w 3220584"/>
              <a:gd name="connsiteY1" fmla="*/ 0 h 1028700"/>
              <a:gd name="connsiteX2" fmla="*/ 3220584 w 3220584"/>
              <a:gd name="connsiteY2" fmla="*/ 1027603 h 1028700"/>
              <a:gd name="connsiteX3" fmla="*/ 1037205 w 3220584"/>
              <a:gd name="connsiteY3" fmla="*/ 1028700 h 1028700"/>
              <a:gd name="connsiteX4" fmla="*/ 0 w 3220584"/>
              <a:gd name="connsiteY4" fmla="*/ 567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584" h="1028700">
                <a:moveTo>
                  <a:pt x="0" y="567"/>
                </a:moveTo>
                <a:lnTo>
                  <a:pt x="2194492" y="0"/>
                </a:lnTo>
                <a:lnTo>
                  <a:pt x="3220584" y="1027603"/>
                </a:lnTo>
                <a:lnTo>
                  <a:pt x="1037205" y="1028700"/>
                </a:lnTo>
                <a:lnTo>
                  <a:pt x="0" y="56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2700000">
            <a:off x="8972555" y="3953313"/>
            <a:ext cx="2631613" cy="133188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3500000">
            <a:off x="7963345" y="4945849"/>
            <a:ext cx="2631613" cy="133188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48"/>
          <p:cNvSpPr/>
          <p:nvPr/>
        </p:nvSpPr>
        <p:spPr>
          <a:xfrm rot="18892067">
            <a:off x="9146864" y="3334934"/>
            <a:ext cx="1299723" cy="1298653"/>
          </a:xfrm>
          <a:custGeom>
            <a:avLst/>
            <a:gdLst>
              <a:gd name="connsiteX0" fmla="*/ 0 w 1109434"/>
              <a:gd name="connsiteY0" fmla="*/ 0 h 1108521"/>
              <a:gd name="connsiteX1" fmla="*/ 1109434 w 1109434"/>
              <a:gd name="connsiteY1" fmla="*/ 0 h 1108521"/>
              <a:gd name="connsiteX2" fmla="*/ 1109434 w 1109434"/>
              <a:gd name="connsiteY2" fmla="*/ 1108521 h 1108521"/>
              <a:gd name="connsiteX3" fmla="*/ 0 w 1109434"/>
              <a:gd name="connsiteY3" fmla="*/ 1108521 h 1108521"/>
              <a:gd name="connsiteX4" fmla="*/ 0 w 1109434"/>
              <a:gd name="connsiteY4" fmla="*/ 0 h 1108521"/>
              <a:gd name="connsiteX0" fmla="*/ 0 w 1109434"/>
              <a:gd name="connsiteY0" fmla="*/ 0 h 1108521"/>
              <a:gd name="connsiteX1" fmla="*/ 1109434 w 1109434"/>
              <a:gd name="connsiteY1" fmla="*/ 0 h 1108521"/>
              <a:gd name="connsiteX2" fmla="*/ 1109434 w 1109434"/>
              <a:gd name="connsiteY2" fmla="*/ 1108521 h 1108521"/>
              <a:gd name="connsiteX3" fmla="*/ 0 w 1109434"/>
              <a:gd name="connsiteY3" fmla="*/ 0 h 110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434" h="1108521">
                <a:moveTo>
                  <a:pt x="0" y="0"/>
                </a:moveTo>
                <a:lnTo>
                  <a:pt x="1109434" y="0"/>
                </a:lnTo>
                <a:lnTo>
                  <a:pt x="1109434" y="110852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6200000">
            <a:off x="11451428" y="4178422"/>
            <a:ext cx="944951" cy="9415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 animBg="1"/>
      <p:bldP spid="40" grpId="0" animBg="1"/>
      <p:bldP spid="51" grpId="0" animBg="1"/>
      <p:bldP spid="2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762543" y="801946"/>
            <a:ext cx="9797215" cy="94054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97325" y="328477"/>
            <a:ext cx="5327650" cy="754052"/>
            <a:chOff x="3848100" y="328477"/>
            <a:chExt cx="5327650" cy="754052"/>
          </a:xfrm>
        </p:grpSpPr>
        <p:sp>
          <p:nvSpPr>
            <p:cNvPr id="9" name="Snip Same Side Corner Rectangle 8"/>
            <p:cNvSpPr/>
            <p:nvPr/>
          </p:nvSpPr>
          <p:spPr>
            <a:xfrm>
              <a:off x="3848100" y="328477"/>
              <a:ext cx="532765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สี่เหลี่ยมผืนผ้า 1"/>
            <p:cNvSpPr/>
            <p:nvPr/>
          </p:nvSpPr>
          <p:spPr>
            <a:xfrm>
              <a:off x="3848100" y="374643"/>
              <a:ext cx="53125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การหารูปแบบของปัญหาอย่างง่าย</a:t>
              </a:r>
              <a:endPara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5986" y="1541654"/>
            <a:ext cx="3888565" cy="691508"/>
            <a:chOff x="4716868" y="1237873"/>
            <a:chExt cx="3888565" cy="691508"/>
          </a:xfrm>
        </p:grpSpPr>
        <p:sp>
          <p:nvSpPr>
            <p:cNvPr id="14" name="Round Same Side Corner Rectangle 13"/>
            <p:cNvSpPr/>
            <p:nvPr/>
          </p:nvSpPr>
          <p:spPr>
            <a:xfrm>
              <a:off x="4716868" y="1237873"/>
              <a:ext cx="3888565" cy="691508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80855" y="1260462"/>
              <a:ext cx="35605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หาความสัมพันธ์ของปัญหา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6868" y="1541654"/>
            <a:ext cx="3888565" cy="691508"/>
            <a:chOff x="4716868" y="1237873"/>
            <a:chExt cx="3888565" cy="691508"/>
          </a:xfrm>
        </p:grpSpPr>
        <p:sp>
          <p:nvSpPr>
            <p:cNvPr id="18" name="Round Same Side Corner Rectangle 17"/>
            <p:cNvSpPr/>
            <p:nvPr/>
          </p:nvSpPr>
          <p:spPr>
            <a:xfrm>
              <a:off x="4716868" y="1237873"/>
              <a:ext cx="3888565" cy="691508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44549" y="1260462"/>
              <a:ext cx="30332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จัดกลุ่มย่อยให้ดูง่ายขึ้น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67750" y="1510143"/>
            <a:ext cx="3888565" cy="691508"/>
            <a:chOff x="4716868" y="1237873"/>
            <a:chExt cx="3888565" cy="691508"/>
          </a:xfrm>
        </p:grpSpPr>
        <p:sp>
          <p:nvSpPr>
            <p:cNvPr id="21" name="Round Same Side Corner Rectangle 20"/>
            <p:cNvSpPr/>
            <p:nvPr/>
          </p:nvSpPr>
          <p:spPr>
            <a:xfrm>
              <a:off x="4716868" y="1237873"/>
              <a:ext cx="3888565" cy="691508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3471" y="1260462"/>
              <a:ext cx="24753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แก้ปัญหาทีละส่วน</a:t>
              </a:r>
              <a:endParaRPr lang="en-US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8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24042" y="2281231"/>
            <a:ext cx="3724577" cy="4980402"/>
            <a:chOff x="324042" y="2281231"/>
            <a:chExt cx="3724577" cy="4980402"/>
          </a:xfrm>
        </p:grpSpPr>
        <p:sp>
          <p:nvSpPr>
            <p:cNvPr id="30" name="Isosceles Triangle 29"/>
            <p:cNvSpPr/>
            <p:nvPr/>
          </p:nvSpPr>
          <p:spPr>
            <a:xfrm rot="16200000">
              <a:off x="2470882" y="3810938"/>
              <a:ext cx="1136889" cy="57539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352806" y="2950237"/>
              <a:ext cx="2246324" cy="113689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1515913" y="2938705"/>
              <a:ext cx="1151040" cy="575392"/>
            </a:xfrm>
            <a:prstGeom prst="triangle">
              <a:avLst>
                <a:gd name="adj" fmla="val 4942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949166" y="3523242"/>
              <a:ext cx="2246324" cy="113689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6"/>
            <p:cNvSpPr/>
            <p:nvPr/>
          </p:nvSpPr>
          <p:spPr>
            <a:xfrm>
              <a:off x="994886" y="2386081"/>
              <a:ext cx="1674647" cy="534906"/>
            </a:xfrm>
            <a:custGeom>
              <a:avLst/>
              <a:gdLst>
                <a:gd name="connsiteX0" fmla="*/ 0 w 3213440"/>
                <a:gd name="connsiteY0" fmla="*/ 0 h 1027036"/>
                <a:gd name="connsiteX1" fmla="*/ 3213440 w 3213440"/>
                <a:gd name="connsiteY1" fmla="*/ 0 h 1027036"/>
                <a:gd name="connsiteX2" fmla="*/ 3213440 w 3213440"/>
                <a:gd name="connsiteY2" fmla="*/ 1027036 h 1027036"/>
                <a:gd name="connsiteX3" fmla="*/ 0 w 3213440"/>
                <a:gd name="connsiteY3" fmla="*/ 1027036 h 1027036"/>
                <a:gd name="connsiteX4" fmla="*/ 0 w 3213440"/>
                <a:gd name="connsiteY4" fmla="*/ 0 h 1027036"/>
                <a:gd name="connsiteX0" fmla="*/ 0 w 3213440"/>
                <a:gd name="connsiteY0" fmla="*/ 0 h 1028133"/>
                <a:gd name="connsiteX1" fmla="*/ 3213440 w 3213440"/>
                <a:gd name="connsiteY1" fmla="*/ 0 h 1028133"/>
                <a:gd name="connsiteX2" fmla="*/ 3213440 w 3213440"/>
                <a:gd name="connsiteY2" fmla="*/ 1027036 h 1028133"/>
                <a:gd name="connsiteX3" fmla="*/ 1037205 w 3213440"/>
                <a:gd name="connsiteY3" fmla="*/ 1028133 h 1028133"/>
                <a:gd name="connsiteX4" fmla="*/ 0 w 3213440"/>
                <a:gd name="connsiteY4" fmla="*/ 1027036 h 1028133"/>
                <a:gd name="connsiteX5" fmla="*/ 0 w 3213440"/>
                <a:gd name="connsiteY5" fmla="*/ 0 h 1028133"/>
                <a:gd name="connsiteX0" fmla="*/ 0 w 3213440"/>
                <a:gd name="connsiteY0" fmla="*/ 0 h 1028133"/>
                <a:gd name="connsiteX1" fmla="*/ 3213440 w 3213440"/>
                <a:gd name="connsiteY1" fmla="*/ 0 h 1028133"/>
                <a:gd name="connsiteX2" fmla="*/ 3213440 w 3213440"/>
                <a:gd name="connsiteY2" fmla="*/ 1027036 h 1028133"/>
                <a:gd name="connsiteX3" fmla="*/ 1037205 w 3213440"/>
                <a:gd name="connsiteY3" fmla="*/ 1028133 h 1028133"/>
                <a:gd name="connsiteX4" fmla="*/ 0 w 3213440"/>
                <a:gd name="connsiteY4" fmla="*/ 0 h 1028133"/>
                <a:gd name="connsiteX0" fmla="*/ 0 w 3213440"/>
                <a:gd name="connsiteY0" fmla="*/ 567 h 1028700"/>
                <a:gd name="connsiteX1" fmla="*/ 2194492 w 3213440"/>
                <a:gd name="connsiteY1" fmla="*/ 0 h 1028700"/>
                <a:gd name="connsiteX2" fmla="*/ 3213440 w 3213440"/>
                <a:gd name="connsiteY2" fmla="*/ 567 h 1028700"/>
                <a:gd name="connsiteX3" fmla="*/ 3213440 w 3213440"/>
                <a:gd name="connsiteY3" fmla="*/ 1027603 h 1028700"/>
                <a:gd name="connsiteX4" fmla="*/ 1037205 w 3213440"/>
                <a:gd name="connsiteY4" fmla="*/ 1028700 h 1028700"/>
                <a:gd name="connsiteX5" fmla="*/ 0 w 3213440"/>
                <a:gd name="connsiteY5" fmla="*/ 567 h 1028700"/>
                <a:gd name="connsiteX0" fmla="*/ 0 w 3213440"/>
                <a:gd name="connsiteY0" fmla="*/ 567 h 1028700"/>
                <a:gd name="connsiteX1" fmla="*/ 2194492 w 3213440"/>
                <a:gd name="connsiteY1" fmla="*/ 0 h 1028700"/>
                <a:gd name="connsiteX2" fmla="*/ 3213440 w 3213440"/>
                <a:gd name="connsiteY2" fmla="*/ 1027603 h 1028700"/>
                <a:gd name="connsiteX3" fmla="*/ 1037205 w 3213440"/>
                <a:gd name="connsiteY3" fmla="*/ 1028700 h 1028700"/>
                <a:gd name="connsiteX4" fmla="*/ 0 w 3213440"/>
                <a:gd name="connsiteY4" fmla="*/ 567 h 1028700"/>
                <a:gd name="connsiteX0" fmla="*/ 0 w 3220584"/>
                <a:gd name="connsiteY0" fmla="*/ 567 h 1028700"/>
                <a:gd name="connsiteX1" fmla="*/ 2194492 w 3220584"/>
                <a:gd name="connsiteY1" fmla="*/ 0 h 1028700"/>
                <a:gd name="connsiteX2" fmla="*/ 3220584 w 3220584"/>
                <a:gd name="connsiteY2" fmla="*/ 1027603 h 1028700"/>
                <a:gd name="connsiteX3" fmla="*/ 1037205 w 3220584"/>
                <a:gd name="connsiteY3" fmla="*/ 1028700 h 1028700"/>
                <a:gd name="connsiteX4" fmla="*/ 0 w 3220584"/>
                <a:gd name="connsiteY4" fmla="*/ 567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0584" h="1028700">
                  <a:moveTo>
                    <a:pt x="0" y="567"/>
                  </a:moveTo>
                  <a:lnTo>
                    <a:pt x="2194492" y="0"/>
                  </a:lnTo>
                  <a:lnTo>
                    <a:pt x="3220584" y="1027603"/>
                  </a:lnTo>
                  <a:lnTo>
                    <a:pt x="1037205" y="1028700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4042" y="4816012"/>
              <a:ext cx="3724577" cy="2445621"/>
            </a:xfrm>
            <a:prstGeom prst="roundRect">
              <a:avLst>
                <a:gd name="adj" fmla="val 3753"/>
              </a:avLst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4042" y="2281231"/>
              <a:ext cx="3724577" cy="2445621"/>
            </a:xfrm>
            <a:prstGeom prst="roundRect">
              <a:avLst>
                <a:gd name="adj" fmla="val 3753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3349" y="2395520"/>
              <a:ext cx="1109434" cy="1108521"/>
            </a:xfrm>
            <a:custGeom>
              <a:avLst/>
              <a:gdLst>
                <a:gd name="connsiteX0" fmla="*/ 0 w 1109434"/>
                <a:gd name="connsiteY0" fmla="*/ 0 h 1108521"/>
                <a:gd name="connsiteX1" fmla="*/ 1109434 w 1109434"/>
                <a:gd name="connsiteY1" fmla="*/ 0 h 1108521"/>
                <a:gd name="connsiteX2" fmla="*/ 1109434 w 1109434"/>
                <a:gd name="connsiteY2" fmla="*/ 1108521 h 1108521"/>
                <a:gd name="connsiteX3" fmla="*/ 0 w 1109434"/>
                <a:gd name="connsiteY3" fmla="*/ 1108521 h 1108521"/>
                <a:gd name="connsiteX4" fmla="*/ 0 w 1109434"/>
                <a:gd name="connsiteY4" fmla="*/ 0 h 1108521"/>
                <a:gd name="connsiteX0" fmla="*/ 0 w 1109434"/>
                <a:gd name="connsiteY0" fmla="*/ 0 h 1108521"/>
                <a:gd name="connsiteX1" fmla="*/ 1109434 w 1109434"/>
                <a:gd name="connsiteY1" fmla="*/ 0 h 1108521"/>
                <a:gd name="connsiteX2" fmla="*/ 1109434 w 1109434"/>
                <a:gd name="connsiteY2" fmla="*/ 1108521 h 1108521"/>
                <a:gd name="connsiteX3" fmla="*/ 0 w 1109434"/>
                <a:gd name="connsiteY3" fmla="*/ 0 h 11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434" h="1108521">
                  <a:moveTo>
                    <a:pt x="0" y="0"/>
                  </a:moveTo>
                  <a:lnTo>
                    <a:pt x="1109434" y="0"/>
                  </a:lnTo>
                  <a:lnTo>
                    <a:pt x="1109434" y="1108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 rot="18900000">
              <a:off x="2308206" y="3110367"/>
              <a:ext cx="806603" cy="8037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59559" y="4960894"/>
              <a:ext cx="3267623" cy="2177762"/>
              <a:chOff x="396178" y="4852006"/>
              <a:chExt cx="3594385" cy="2395538"/>
            </a:xfrm>
          </p:grpSpPr>
          <p:pic>
            <p:nvPicPr>
              <p:cNvPr id="70" name="Picture 2" descr="C:\Users\tongchai.cha\Desktop\Picture2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178" y="4852006"/>
                <a:ext cx="2401888" cy="2395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3" descr="C:\Users\tongchai.cha\Desktop\Picture3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0738" y="5042578"/>
                <a:ext cx="1139825" cy="1962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4791308" y="2281231"/>
            <a:ext cx="3724577" cy="4980402"/>
            <a:chOff x="4791308" y="2281231"/>
            <a:chExt cx="3724577" cy="4980402"/>
          </a:xfrm>
        </p:grpSpPr>
        <p:sp>
          <p:nvSpPr>
            <p:cNvPr id="42" name="Rounded Rectangle 41"/>
            <p:cNvSpPr/>
            <p:nvPr/>
          </p:nvSpPr>
          <p:spPr>
            <a:xfrm>
              <a:off x="4791308" y="4816012"/>
              <a:ext cx="3724577" cy="2445621"/>
            </a:xfrm>
            <a:prstGeom prst="roundRect">
              <a:avLst>
                <a:gd name="adj" fmla="val 3753"/>
              </a:avLst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791308" y="2281231"/>
              <a:ext cx="3724577" cy="2445621"/>
            </a:xfrm>
            <a:prstGeom prst="roundRect">
              <a:avLst>
                <a:gd name="adj" fmla="val 3753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026825" y="2373482"/>
              <a:ext cx="3267623" cy="2177762"/>
              <a:chOff x="396178" y="4852006"/>
              <a:chExt cx="3594385" cy="2395538"/>
            </a:xfrm>
          </p:grpSpPr>
          <p:pic>
            <p:nvPicPr>
              <p:cNvPr id="74" name="Picture 2" descr="C:\Users\tongchai.cha\Desktop\Picture2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178" y="4852006"/>
                <a:ext cx="2401888" cy="2395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3" descr="C:\Users\tongchai.cha\Desktop\Picture3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0738" y="5042578"/>
                <a:ext cx="1139825" cy="1962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4972411" y="5018833"/>
              <a:ext cx="3480339" cy="2071003"/>
              <a:chOff x="5074123" y="4945006"/>
              <a:chExt cx="3335595" cy="1984872"/>
            </a:xfrm>
          </p:grpSpPr>
          <p:sp>
            <p:nvSpPr>
              <p:cNvPr id="109" name="Rectangle 26"/>
              <p:cNvSpPr/>
              <p:nvPr/>
            </p:nvSpPr>
            <p:spPr>
              <a:xfrm rot="2700000">
                <a:off x="4582021" y="5975867"/>
                <a:ext cx="1446113" cy="461909"/>
              </a:xfrm>
              <a:custGeom>
                <a:avLst/>
                <a:gdLst>
                  <a:gd name="connsiteX0" fmla="*/ 0 w 3213440"/>
                  <a:gd name="connsiteY0" fmla="*/ 0 h 1027036"/>
                  <a:gd name="connsiteX1" fmla="*/ 3213440 w 3213440"/>
                  <a:gd name="connsiteY1" fmla="*/ 0 h 1027036"/>
                  <a:gd name="connsiteX2" fmla="*/ 3213440 w 3213440"/>
                  <a:gd name="connsiteY2" fmla="*/ 1027036 h 1027036"/>
                  <a:gd name="connsiteX3" fmla="*/ 0 w 3213440"/>
                  <a:gd name="connsiteY3" fmla="*/ 1027036 h 1027036"/>
                  <a:gd name="connsiteX4" fmla="*/ 0 w 3213440"/>
                  <a:gd name="connsiteY4" fmla="*/ 0 h 1027036"/>
                  <a:gd name="connsiteX0" fmla="*/ 0 w 3213440"/>
                  <a:gd name="connsiteY0" fmla="*/ 0 h 1028133"/>
                  <a:gd name="connsiteX1" fmla="*/ 3213440 w 3213440"/>
                  <a:gd name="connsiteY1" fmla="*/ 0 h 1028133"/>
                  <a:gd name="connsiteX2" fmla="*/ 3213440 w 3213440"/>
                  <a:gd name="connsiteY2" fmla="*/ 1027036 h 1028133"/>
                  <a:gd name="connsiteX3" fmla="*/ 1037205 w 3213440"/>
                  <a:gd name="connsiteY3" fmla="*/ 1028133 h 1028133"/>
                  <a:gd name="connsiteX4" fmla="*/ 0 w 3213440"/>
                  <a:gd name="connsiteY4" fmla="*/ 1027036 h 1028133"/>
                  <a:gd name="connsiteX5" fmla="*/ 0 w 3213440"/>
                  <a:gd name="connsiteY5" fmla="*/ 0 h 1028133"/>
                  <a:gd name="connsiteX0" fmla="*/ 0 w 3213440"/>
                  <a:gd name="connsiteY0" fmla="*/ 0 h 1028133"/>
                  <a:gd name="connsiteX1" fmla="*/ 3213440 w 3213440"/>
                  <a:gd name="connsiteY1" fmla="*/ 0 h 1028133"/>
                  <a:gd name="connsiteX2" fmla="*/ 3213440 w 3213440"/>
                  <a:gd name="connsiteY2" fmla="*/ 1027036 h 1028133"/>
                  <a:gd name="connsiteX3" fmla="*/ 1037205 w 3213440"/>
                  <a:gd name="connsiteY3" fmla="*/ 1028133 h 1028133"/>
                  <a:gd name="connsiteX4" fmla="*/ 0 w 3213440"/>
                  <a:gd name="connsiteY4" fmla="*/ 0 h 1028133"/>
                  <a:gd name="connsiteX0" fmla="*/ 0 w 3213440"/>
                  <a:gd name="connsiteY0" fmla="*/ 567 h 1028700"/>
                  <a:gd name="connsiteX1" fmla="*/ 2194492 w 3213440"/>
                  <a:gd name="connsiteY1" fmla="*/ 0 h 1028700"/>
                  <a:gd name="connsiteX2" fmla="*/ 3213440 w 3213440"/>
                  <a:gd name="connsiteY2" fmla="*/ 567 h 1028700"/>
                  <a:gd name="connsiteX3" fmla="*/ 3213440 w 3213440"/>
                  <a:gd name="connsiteY3" fmla="*/ 1027603 h 1028700"/>
                  <a:gd name="connsiteX4" fmla="*/ 1037205 w 3213440"/>
                  <a:gd name="connsiteY4" fmla="*/ 1028700 h 1028700"/>
                  <a:gd name="connsiteX5" fmla="*/ 0 w 3213440"/>
                  <a:gd name="connsiteY5" fmla="*/ 567 h 1028700"/>
                  <a:gd name="connsiteX0" fmla="*/ 0 w 3213440"/>
                  <a:gd name="connsiteY0" fmla="*/ 567 h 1028700"/>
                  <a:gd name="connsiteX1" fmla="*/ 2194492 w 3213440"/>
                  <a:gd name="connsiteY1" fmla="*/ 0 h 1028700"/>
                  <a:gd name="connsiteX2" fmla="*/ 3213440 w 3213440"/>
                  <a:gd name="connsiteY2" fmla="*/ 1027603 h 1028700"/>
                  <a:gd name="connsiteX3" fmla="*/ 1037205 w 3213440"/>
                  <a:gd name="connsiteY3" fmla="*/ 1028700 h 1028700"/>
                  <a:gd name="connsiteX4" fmla="*/ 0 w 3213440"/>
                  <a:gd name="connsiteY4" fmla="*/ 567 h 1028700"/>
                  <a:gd name="connsiteX0" fmla="*/ 0 w 3220584"/>
                  <a:gd name="connsiteY0" fmla="*/ 567 h 1028700"/>
                  <a:gd name="connsiteX1" fmla="*/ 2194492 w 3220584"/>
                  <a:gd name="connsiteY1" fmla="*/ 0 h 1028700"/>
                  <a:gd name="connsiteX2" fmla="*/ 3220584 w 3220584"/>
                  <a:gd name="connsiteY2" fmla="*/ 1027603 h 1028700"/>
                  <a:gd name="connsiteX3" fmla="*/ 1037205 w 3220584"/>
                  <a:gd name="connsiteY3" fmla="*/ 1028700 h 1028700"/>
                  <a:gd name="connsiteX4" fmla="*/ 0 w 3220584"/>
                  <a:gd name="connsiteY4" fmla="*/ 567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0584" h="1028700">
                    <a:moveTo>
                      <a:pt x="0" y="567"/>
                    </a:moveTo>
                    <a:lnTo>
                      <a:pt x="2194492" y="0"/>
                    </a:lnTo>
                    <a:lnTo>
                      <a:pt x="3220584" y="1027603"/>
                    </a:lnTo>
                    <a:lnTo>
                      <a:pt x="1037205" y="1028700"/>
                    </a:lnTo>
                    <a:lnTo>
                      <a:pt x="0" y="56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7" name="Picture 4" descr="C:\Users\tongchai.cha\Desktop\Picture4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8373" y="4945006"/>
                <a:ext cx="1335599" cy="1979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3" descr="C:\Users\tongchai.cha\Desktop\Picture3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713" y="5085177"/>
                <a:ext cx="942005" cy="1621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9249743" y="2281231"/>
            <a:ext cx="3724577" cy="5526998"/>
            <a:chOff x="9249743" y="2281231"/>
            <a:chExt cx="3724577" cy="5526998"/>
          </a:xfrm>
        </p:grpSpPr>
        <p:sp>
          <p:nvSpPr>
            <p:cNvPr id="45" name="Rounded Rectangle 44"/>
            <p:cNvSpPr/>
            <p:nvPr/>
          </p:nvSpPr>
          <p:spPr>
            <a:xfrm>
              <a:off x="9249743" y="4816012"/>
              <a:ext cx="3724577" cy="2445621"/>
            </a:xfrm>
            <a:prstGeom prst="roundRect">
              <a:avLst>
                <a:gd name="adj" fmla="val 3753"/>
              </a:avLst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9249743" y="2281231"/>
              <a:ext cx="3724577" cy="2445621"/>
            </a:xfrm>
            <a:prstGeom prst="roundRect">
              <a:avLst>
                <a:gd name="adj" fmla="val 3753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11808109" y="5115175"/>
              <a:ext cx="1033535" cy="52308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/>
          </p:nvSpPr>
          <p:spPr>
            <a:xfrm rot="10800000">
              <a:off x="11808109" y="6450021"/>
              <a:ext cx="1033535" cy="52308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26"/>
            <p:cNvSpPr/>
            <p:nvPr/>
          </p:nvSpPr>
          <p:spPr>
            <a:xfrm rot="2700000">
              <a:off x="8983610" y="6176200"/>
              <a:ext cx="1522406" cy="486278"/>
            </a:xfrm>
            <a:custGeom>
              <a:avLst/>
              <a:gdLst>
                <a:gd name="connsiteX0" fmla="*/ 0 w 3213440"/>
                <a:gd name="connsiteY0" fmla="*/ 0 h 1027036"/>
                <a:gd name="connsiteX1" fmla="*/ 3213440 w 3213440"/>
                <a:gd name="connsiteY1" fmla="*/ 0 h 1027036"/>
                <a:gd name="connsiteX2" fmla="*/ 3213440 w 3213440"/>
                <a:gd name="connsiteY2" fmla="*/ 1027036 h 1027036"/>
                <a:gd name="connsiteX3" fmla="*/ 0 w 3213440"/>
                <a:gd name="connsiteY3" fmla="*/ 1027036 h 1027036"/>
                <a:gd name="connsiteX4" fmla="*/ 0 w 3213440"/>
                <a:gd name="connsiteY4" fmla="*/ 0 h 1027036"/>
                <a:gd name="connsiteX0" fmla="*/ 0 w 3213440"/>
                <a:gd name="connsiteY0" fmla="*/ 0 h 1028133"/>
                <a:gd name="connsiteX1" fmla="*/ 3213440 w 3213440"/>
                <a:gd name="connsiteY1" fmla="*/ 0 h 1028133"/>
                <a:gd name="connsiteX2" fmla="*/ 3213440 w 3213440"/>
                <a:gd name="connsiteY2" fmla="*/ 1027036 h 1028133"/>
                <a:gd name="connsiteX3" fmla="*/ 1037205 w 3213440"/>
                <a:gd name="connsiteY3" fmla="*/ 1028133 h 1028133"/>
                <a:gd name="connsiteX4" fmla="*/ 0 w 3213440"/>
                <a:gd name="connsiteY4" fmla="*/ 1027036 h 1028133"/>
                <a:gd name="connsiteX5" fmla="*/ 0 w 3213440"/>
                <a:gd name="connsiteY5" fmla="*/ 0 h 1028133"/>
                <a:gd name="connsiteX0" fmla="*/ 0 w 3213440"/>
                <a:gd name="connsiteY0" fmla="*/ 0 h 1028133"/>
                <a:gd name="connsiteX1" fmla="*/ 3213440 w 3213440"/>
                <a:gd name="connsiteY1" fmla="*/ 0 h 1028133"/>
                <a:gd name="connsiteX2" fmla="*/ 3213440 w 3213440"/>
                <a:gd name="connsiteY2" fmla="*/ 1027036 h 1028133"/>
                <a:gd name="connsiteX3" fmla="*/ 1037205 w 3213440"/>
                <a:gd name="connsiteY3" fmla="*/ 1028133 h 1028133"/>
                <a:gd name="connsiteX4" fmla="*/ 0 w 3213440"/>
                <a:gd name="connsiteY4" fmla="*/ 0 h 1028133"/>
                <a:gd name="connsiteX0" fmla="*/ 0 w 3213440"/>
                <a:gd name="connsiteY0" fmla="*/ 567 h 1028700"/>
                <a:gd name="connsiteX1" fmla="*/ 2194492 w 3213440"/>
                <a:gd name="connsiteY1" fmla="*/ 0 h 1028700"/>
                <a:gd name="connsiteX2" fmla="*/ 3213440 w 3213440"/>
                <a:gd name="connsiteY2" fmla="*/ 567 h 1028700"/>
                <a:gd name="connsiteX3" fmla="*/ 3213440 w 3213440"/>
                <a:gd name="connsiteY3" fmla="*/ 1027603 h 1028700"/>
                <a:gd name="connsiteX4" fmla="*/ 1037205 w 3213440"/>
                <a:gd name="connsiteY4" fmla="*/ 1028700 h 1028700"/>
                <a:gd name="connsiteX5" fmla="*/ 0 w 3213440"/>
                <a:gd name="connsiteY5" fmla="*/ 567 h 1028700"/>
                <a:gd name="connsiteX0" fmla="*/ 0 w 3213440"/>
                <a:gd name="connsiteY0" fmla="*/ 567 h 1028700"/>
                <a:gd name="connsiteX1" fmla="*/ 2194492 w 3213440"/>
                <a:gd name="connsiteY1" fmla="*/ 0 h 1028700"/>
                <a:gd name="connsiteX2" fmla="*/ 3213440 w 3213440"/>
                <a:gd name="connsiteY2" fmla="*/ 1027603 h 1028700"/>
                <a:gd name="connsiteX3" fmla="*/ 1037205 w 3213440"/>
                <a:gd name="connsiteY3" fmla="*/ 1028700 h 1028700"/>
                <a:gd name="connsiteX4" fmla="*/ 0 w 3213440"/>
                <a:gd name="connsiteY4" fmla="*/ 567 h 1028700"/>
                <a:gd name="connsiteX0" fmla="*/ 0 w 3220584"/>
                <a:gd name="connsiteY0" fmla="*/ 567 h 1028700"/>
                <a:gd name="connsiteX1" fmla="*/ 2194492 w 3220584"/>
                <a:gd name="connsiteY1" fmla="*/ 0 h 1028700"/>
                <a:gd name="connsiteX2" fmla="*/ 3220584 w 3220584"/>
                <a:gd name="connsiteY2" fmla="*/ 1027603 h 1028700"/>
                <a:gd name="connsiteX3" fmla="*/ 1037205 w 3220584"/>
                <a:gd name="connsiteY3" fmla="*/ 1028700 h 1028700"/>
                <a:gd name="connsiteX4" fmla="*/ 0 w 3220584"/>
                <a:gd name="connsiteY4" fmla="*/ 567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0584" h="1028700">
                  <a:moveTo>
                    <a:pt x="0" y="567"/>
                  </a:moveTo>
                  <a:lnTo>
                    <a:pt x="2194492" y="0"/>
                  </a:lnTo>
                  <a:lnTo>
                    <a:pt x="3220584" y="1027603"/>
                  </a:lnTo>
                  <a:lnTo>
                    <a:pt x="1037205" y="1028700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/>
          </p:nvSpPr>
          <p:spPr>
            <a:xfrm rot="2700000">
              <a:off x="10342418" y="5500203"/>
              <a:ext cx="2042113" cy="103353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/>
          </p:nvSpPr>
          <p:spPr>
            <a:xfrm rot="13500000">
              <a:off x="9586382" y="6270405"/>
              <a:ext cx="2042113" cy="103353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48"/>
            <p:cNvSpPr/>
            <p:nvPr/>
          </p:nvSpPr>
          <p:spPr>
            <a:xfrm rot="18892067">
              <a:off x="10477681" y="5106472"/>
              <a:ext cx="1008576" cy="1007746"/>
            </a:xfrm>
            <a:custGeom>
              <a:avLst/>
              <a:gdLst>
                <a:gd name="connsiteX0" fmla="*/ 0 w 1109434"/>
                <a:gd name="connsiteY0" fmla="*/ 0 h 1108521"/>
                <a:gd name="connsiteX1" fmla="*/ 1109434 w 1109434"/>
                <a:gd name="connsiteY1" fmla="*/ 0 h 1108521"/>
                <a:gd name="connsiteX2" fmla="*/ 1109434 w 1109434"/>
                <a:gd name="connsiteY2" fmla="*/ 1108521 h 1108521"/>
                <a:gd name="connsiteX3" fmla="*/ 0 w 1109434"/>
                <a:gd name="connsiteY3" fmla="*/ 1108521 h 1108521"/>
                <a:gd name="connsiteX4" fmla="*/ 0 w 1109434"/>
                <a:gd name="connsiteY4" fmla="*/ 0 h 1108521"/>
                <a:gd name="connsiteX0" fmla="*/ 0 w 1109434"/>
                <a:gd name="connsiteY0" fmla="*/ 0 h 1108521"/>
                <a:gd name="connsiteX1" fmla="*/ 1109434 w 1109434"/>
                <a:gd name="connsiteY1" fmla="*/ 0 h 1108521"/>
                <a:gd name="connsiteX2" fmla="*/ 1109434 w 1109434"/>
                <a:gd name="connsiteY2" fmla="*/ 1108521 h 1108521"/>
                <a:gd name="connsiteX3" fmla="*/ 0 w 1109434"/>
                <a:gd name="connsiteY3" fmla="*/ 0 h 11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434" h="1108521">
                  <a:moveTo>
                    <a:pt x="0" y="0"/>
                  </a:moveTo>
                  <a:lnTo>
                    <a:pt x="1109434" y="0"/>
                  </a:lnTo>
                  <a:lnTo>
                    <a:pt x="1109434" y="1108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 rot="16200000">
              <a:off x="12112123" y="5674886"/>
              <a:ext cx="733275" cy="7306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9468386" y="2521493"/>
              <a:ext cx="3335595" cy="1984872"/>
              <a:chOff x="5074123" y="4945006"/>
              <a:chExt cx="3335595" cy="1984872"/>
            </a:xfrm>
          </p:grpSpPr>
          <p:sp>
            <p:nvSpPr>
              <p:cNvPr id="81" name="Rectangle 26"/>
              <p:cNvSpPr/>
              <p:nvPr/>
            </p:nvSpPr>
            <p:spPr>
              <a:xfrm rot="2700000">
                <a:off x="4582021" y="5975867"/>
                <a:ext cx="1446113" cy="461909"/>
              </a:xfrm>
              <a:custGeom>
                <a:avLst/>
                <a:gdLst>
                  <a:gd name="connsiteX0" fmla="*/ 0 w 3213440"/>
                  <a:gd name="connsiteY0" fmla="*/ 0 h 1027036"/>
                  <a:gd name="connsiteX1" fmla="*/ 3213440 w 3213440"/>
                  <a:gd name="connsiteY1" fmla="*/ 0 h 1027036"/>
                  <a:gd name="connsiteX2" fmla="*/ 3213440 w 3213440"/>
                  <a:gd name="connsiteY2" fmla="*/ 1027036 h 1027036"/>
                  <a:gd name="connsiteX3" fmla="*/ 0 w 3213440"/>
                  <a:gd name="connsiteY3" fmla="*/ 1027036 h 1027036"/>
                  <a:gd name="connsiteX4" fmla="*/ 0 w 3213440"/>
                  <a:gd name="connsiteY4" fmla="*/ 0 h 1027036"/>
                  <a:gd name="connsiteX0" fmla="*/ 0 w 3213440"/>
                  <a:gd name="connsiteY0" fmla="*/ 0 h 1028133"/>
                  <a:gd name="connsiteX1" fmla="*/ 3213440 w 3213440"/>
                  <a:gd name="connsiteY1" fmla="*/ 0 h 1028133"/>
                  <a:gd name="connsiteX2" fmla="*/ 3213440 w 3213440"/>
                  <a:gd name="connsiteY2" fmla="*/ 1027036 h 1028133"/>
                  <a:gd name="connsiteX3" fmla="*/ 1037205 w 3213440"/>
                  <a:gd name="connsiteY3" fmla="*/ 1028133 h 1028133"/>
                  <a:gd name="connsiteX4" fmla="*/ 0 w 3213440"/>
                  <a:gd name="connsiteY4" fmla="*/ 1027036 h 1028133"/>
                  <a:gd name="connsiteX5" fmla="*/ 0 w 3213440"/>
                  <a:gd name="connsiteY5" fmla="*/ 0 h 1028133"/>
                  <a:gd name="connsiteX0" fmla="*/ 0 w 3213440"/>
                  <a:gd name="connsiteY0" fmla="*/ 0 h 1028133"/>
                  <a:gd name="connsiteX1" fmla="*/ 3213440 w 3213440"/>
                  <a:gd name="connsiteY1" fmla="*/ 0 h 1028133"/>
                  <a:gd name="connsiteX2" fmla="*/ 3213440 w 3213440"/>
                  <a:gd name="connsiteY2" fmla="*/ 1027036 h 1028133"/>
                  <a:gd name="connsiteX3" fmla="*/ 1037205 w 3213440"/>
                  <a:gd name="connsiteY3" fmla="*/ 1028133 h 1028133"/>
                  <a:gd name="connsiteX4" fmla="*/ 0 w 3213440"/>
                  <a:gd name="connsiteY4" fmla="*/ 0 h 1028133"/>
                  <a:gd name="connsiteX0" fmla="*/ 0 w 3213440"/>
                  <a:gd name="connsiteY0" fmla="*/ 567 h 1028700"/>
                  <a:gd name="connsiteX1" fmla="*/ 2194492 w 3213440"/>
                  <a:gd name="connsiteY1" fmla="*/ 0 h 1028700"/>
                  <a:gd name="connsiteX2" fmla="*/ 3213440 w 3213440"/>
                  <a:gd name="connsiteY2" fmla="*/ 567 h 1028700"/>
                  <a:gd name="connsiteX3" fmla="*/ 3213440 w 3213440"/>
                  <a:gd name="connsiteY3" fmla="*/ 1027603 h 1028700"/>
                  <a:gd name="connsiteX4" fmla="*/ 1037205 w 3213440"/>
                  <a:gd name="connsiteY4" fmla="*/ 1028700 h 1028700"/>
                  <a:gd name="connsiteX5" fmla="*/ 0 w 3213440"/>
                  <a:gd name="connsiteY5" fmla="*/ 567 h 1028700"/>
                  <a:gd name="connsiteX0" fmla="*/ 0 w 3213440"/>
                  <a:gd name="connsiteY0" fmla="*/ 567 h 1028700"/>
                  <a:gd name="connsiteX1" fmla="*/ 2194492 w 3213440"/>
                  <a:gd name="connsiteY1" fmla="*/ 0 h 1028700"/>
                  <a:gd name="connsiteX2" fmla="*/ 3213440 w 3213440"/>
                  <a:gd name="connsiteY2" fmla="*/ 1027603 h 1028700"/>
                  <a:gd name="connsiteX3" fmla="*/ 1037205 w 3213440"/>
                  <a:gd name="connsiteY3" fmla="*/ 1028700 h 1028700"/>
                  <a:gd name="connsiteX4" fmla="*/ 0 w 3213440"/>
                  <a:gd name="connsiteY4" fmla="*/ 567 h 1028700"/>
                  <a:gd name="connsiteX0" fmla="*/ 0 w 3220584"/>
                  <a:gd name="connsiteY0" fmla="*/ 567 h 1028700"/>
                  <a:gd name="connsiteX1" fmla="*/ 2194492 w 3220584"/>
                  <a:gd name="connsiteY1" fmla="*/ 0 h 1028700"/>
                  <a:gd name="connsiteX2" fmla="*/ 3220584 w 3220584"/>
                  <a:gd name="connsiteY2" fmla="*/ 1027603 h 1028700"/>
                  <a:gd name="connsiteX3" fmla="*/ 1037205 w 3220584"/>
                  <a:gd name="connsiteY3" fmla="*/ 1028700 h 1028700"/>
                  <a:gd name="connsiteX4" fmla="*/ 0 w 3220584"/>
                  <a:gd name="connsiteY4" fmla="*/ 567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0584" h="1028700">
                    <a:moveTo>
                      <a:pt x="0" y="567"/>
                    </a:moveTo>
                    <a:lnTo>
                      <a:pt x="2194492" y="0"/>
                    </a:lnTo>
                    <a:lnTo>
                      <a:pt x="3220584" y="1027603"/>
                    </a:lnTo>
                    <a:lnTo>
                      <a:pt x="1037205" y="1028700"/>
                    </a:lnTo>
                    <a:lnTo>
                      <a:pt x="0" y="56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2" name="Picture 4" descr="C:\Users\tongchai.cha\Desktop\Picture4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8373" y="4945006"/>
                <a:ext cx="1335599" cy="1979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3" descr="C:\Users\tongchai.cha\Desktop\Picture3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713" y="5124886"/>
                <a:ext cx="942005" cy="1621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45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รูปภาพ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23378" cy="744672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378" y="0"/>
            <a:ext cx="7098921" cy="7446722"/>
          </a:xfrm>
          <a:prstGeom prst="rect">
            <a:avLst/>
          </a:prstGeom>
        </p:spPr>
      </p:pic>
      <p:sp>
        <p:nvSpPr>
          <p:cNvPr id="16" name="สี่เหลี่ยมผืนผ้ามุมมน 12"/>
          <p:cNvSpPr/>
          <p:nvPr/>
        </p:nvSpPr>
        <p:spPr>
          <a:xfrm>
            <a:off x="366451" y="5534025"/>
            <a:ext cx="12672424" cy="1543051"/>
          </a:xfrm>
          <a:prstGeom prst="roundRect">
            <a:avLst>
              <a:gd name="adj" fmla="val 4829"/>
            </a:avLst>
          </a:prstGeom>
          <a:solidFill>
            <a:srgbClr val="FFFFFF">
              <a:alpha val="80000"/>
            </a:srgbClr>
          </a:solidFill>
          <a:ln>
            <a:solidFill>
              <a:srgbClr val="9AD52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0" y="5760755"/>
            <a:ext cx="13322300" cy="402162"/>
          </a:xfrm>
          <a:prstGeom prst="rect">
            <a:avLst/>
          </a:prstGeom>
          <a:solidFill>
            <a:srgbClr val="9AD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876614" y="5770712"/>
            <a:ext cx="2312789" cy="44312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b="1" dirty="0" smtClean="0">
                <a:solidFill>
                  <a:schemeClr val="bg1"/>
                </a:solidFill>
                <a:latin typeface="TH Sarabun New" panose="020B0500040200020003" pitchFamily="34" charset="-34"/>
                <a:ea typeface="AngsanaUPC" charset="0"/>
                <a:cs typeface="TH Sarabun New" panose="020B0500040200020003" pitchFamily="34" charset="-34"/>
              </a:rPr>
              <a:t>ตัวชี้วัด</a:t>
            </a:r>
            <a:endParaRPr lang="th-TH" sz="2100" b="1" dirty="0">
              <a:solidFill>
                <a:schemeClr val="bg1"/>
              </a:solidFill>
              <a:latin typeface="TH Sarabun New" panose="020B0500040200020003" pitchFamily="34" charset="-34"/>
              <a:ea typeface="AngsanaUPC" charset="0"/>
              <a:cs typeface="TH Sarabun New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30460" y="979678"/>
            <a:ext cx="7461381" cy="1043288"/>
            <a:chOff x="2930460" y="979678"/>
            <a:chExt cx="7461381" cy="1043288"/>
          </a:xfrm>
        </p:grpSpPr>
        <p:sp>
          <p:nvSpPr>
            <p:cNvPr id="15" name="สี่เหลี่ยมผืนผ้า 14"/>
            <p:cNvSpPr/>
            <p:nvPr/>
          </p:nvSpPr>
          <p:spPr>
            <a:xfrm flipV="1">
              <a:off x="3551749" y="1834584"/>
              <a:ext cx="6218802" cy="45719"/>
            </a:xfrm>
            <a:prstGeom prst="rect">
              <a:avLst/>
            </a:prstGeom>
            <a:solidFill>
              <a:srgbClr val="9AD5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799" tIns="59399" rIns="118799" bIns="59399"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30460" y="979678"/>
              <a:ext cx="7461381" cy="1043288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6000" b="1" dirty="0" smtClean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การแก้ปัญหาอย่างเป็นขั้นตอน</a:t>
              </a:r>
              <a:endParaRPr lang="th-TH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76614" y="6370260"/>
            <a:ext cx="11977075" cy="443124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แสดงลำดับ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</a:t>
            </a: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รทำงาน 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หรือการ</a:t>
            </a: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แก้ปัญหาอย่าง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ง่ายโดยใช้ภาพ สัญลักษณ์ หรือ</a:t>
            </a: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ข้อความ</a:t>
            </a:r>
            <a:endParaRPr lang="th-TH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1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43049" y="140658"/>
            <a:ext cx="3436203" cy="769441"/>
            <a:chOff x="4943049" y="140658"/>
            <a:chExt cx="3436203" cy="769441"/>
          </a:xfrm>
        </p:grpSpPr>
        <p:sp>
          <p:nvSpPr>
            <p:cNvPr id="26" name="TextBox 25"/>
            <p:cNvSpPr txBox="1"/>
            <p:nvPr/>
          </p:nvSpPr>
          <p:spPr>
            <a:xfrm>
              <a:off x="4943049" y="140658"/>
              <a:ext cx="34362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th-TH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หน่วยการเรียนรู้</a:t>
              </a:r>
              <a:r>
                <a:rPr lang="th-TH" sz="4400" b="1" dirty="0" smtClean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</a:t>
              </a:r>
              <a:r>
                <a:rPr lang="en-US" sz="4400" b="1" dirty="0" smtClean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1</a:t>
              </a:r>
              <a:r>
                <a:rPr lang="th-TH" sz="4400" b="1" dirty="0" smtClean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8" name="สี่เหลี่ยมผืนผ้า 14"/>
            <p:cNvSpPr/>
            <p:nvPr/>
          </p:nvSpPr>
          <p:spPr>
            <a:xfrm flipV="1">
              <a:off x="5065536" y="802226"/>
              <a:ext cx="3191228" cy="457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799" tIns="59399" rIns="118799" bIns="59399"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4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0" y="5054600"/>
            <a:ext cx="13322300" cy="2413000"/>
          </a:xfrm>
          <a:prstGeom prst="rect">
            <a:avLst/>
          </a:prstGeom>
          <a:solidFill>
            <a:srgbClr val="91B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322300" cy="5054600"/>
          </a:xfrm>
          <a:prstGeom prst="rect">
            <a:avLst/>
          </a:prstGeom>
          <a:solidFill>
            <a:srgbClr val="CEB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788261"/>
            <a:ext cx="13322300" cy="266339"/>
          </a:xfrm>
          <a:prstGeom prst="rect">
            <a:avLst/>
          </a:prstGeom>
          <a:solidFill>
            <a:srgbClr val="82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tongchai.cha\Desktop\PTT_วิทยาการคำนวณ_ป.2\แบบ\3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545" y="3452860"/>
            <a:ext cx="1697397" cy="20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46550" y="328477"/>
            <a:ext cx="5029200" cy="754052"/>
            <a:chOff x="4146550" y="328477"/>
            <a:chExt cx="5029200" cy="754052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4146550" y="328477"/>
              <a:ext cx="502920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4146550" y="374643"/>
              <a:ext cx="50140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การแก้ปัญหาเบื้องต้น</a:t>
              </a:r>
              <a:endPara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422914" y="1557265"/>
            <a:ext cx="3968479" cy="1933968"/>
            <a:chOff x="422914" y="1557265"/>
            <a:chExt cx="3968479" cy="1933968"/>
          </a:xfrm>
        </p:grpSpPr>
        <p:pic>
          <p:nvPicPr>
            <p:cNvPr id="1035" name="Picture 11" descr="C:\Users\tongchai.cha\Desktop\PTT_วิทยาการคำนวณ_ป.2\แบบ\38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4" y="1557265"/>
              <a:ext cx="3968479" cy="193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>
            <a:xfrm>
              <a:off x="741283" y="1910272"/>
              <a:ext cx="3331741" cy="1227954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ชีวิตจริงเรามีปัญหา</a:t>
              </a:r>
              <a:b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ให้ต้องแก้ไขหลายอย่าง</a:t>
              </a:r>
              <a:endPara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52220" y="3721578"/>
            <a:ext cx="3812019" cy="3306198"/>
            <a:chOff x="4852220" y="3721578"/>
            <a:chExt cx="3812019" cy="3306198"/>
          </a:xfrm>
        </p:grpSpPr>
        <p:pic>
          <p:nvPicPr>
            <p:cNvPr id="1027" name="Picture 3" descr="C:\Users\tongchai.cha\Desktop\PTT_วิทยาการคำนวณ_ป.2\แบบ\3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133" y="3751816"/>
              <a:ext cx="1409786" cy="3263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tongchai.cha\Desktop\PTT_วิทยาการคำนวณ_ป.2\แบบ\3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295" y="3721578"/>
              <a:ext cx="1511405" cy="330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tongchai.cha\Desktop\PTT_วิทยาการคำนวณ_ป.2\แบบ\29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220" y="5194764"/>
              <a:ext cx="3812019" cy="181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tongchai.cha\Desktop\PTT_วิทยาการคำนวณ_ป.2\แบบ\3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701" y="3132939"/>
            <a:ext cx="11906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7439" y="3705860"/>
            <a:ext cx="3812019" cy="3343136"/>
            <a:chOff x="447439" y="3705860"/>
            <a:chExt cx="3812019" cy="3343136"/>
          </a:xfrm>
        </p:grpSpPr>
        <p:pic>
          <p:nvPicPr>
            <p:cNvPr id="1029" name="Picture 5" descr="C:\Users\tongchai.cha\Desktop\PTT_วิทยาการคำนวณ_ป.2\แบบ\32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08" y="3705860"/>
              <a:ext cx="1574381" cy="3306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tongchai.cha\Desktop\PTT_วิทยาการคำนวณ_ป.2\แบบ\36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520" y="3782157"/>
              <a:ext cx="1889256" cy="3266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C:\Users\tongchai.cha\Desktop\PTT_วิทยาการคำนวณ_ป.2\แบบ\29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39" y="5197781"/>
              <a:ext cx="3812019" cy="181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กลุ่ม 9"/>
          <p:cNvGrpSpPr/>
          <p:nvPr/>
        </p:nvGrpSpPr>
        <p:grpSpPr>
          <a:xfrm>
            <a:off x="1861531" y="3440571"/>
            <a:ext cx="1115012" cy="1038069"/>
            <a:chOff x="1861531" y="3440571"/>
            <a:chExt cx="1115012" cy="1038069"/>
          </a:xfrm>
        </p:grpSpPr>
        <p:sp>
          <p:nvSpPr>
            <p:cNvPr id="12" name="TextBox 11"/>
            <p:cNvSpPr txBox="1"/>
            <p:nvPr/>
          </p:nvSpPr>
          <p:spPr>
            <a:xfrm>
              <a:off x="2122461" y="3440571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ksorn Bold" pitchFamily="50" charset="-34"/>
                  <a:cs typeface="Aksorn Bold" pitchFamily="50" charset="-34"/>
                </a:rPr>
                <a:t>?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 rot="19800000">
              <a:off x="1861531" y="3449319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00B050"/>
                  </a:solidFill>
                  <a:latin typeface="Aksorn Bold" pitchFamily="50" charset="-34"/>
                  <a:cs typeface="Aksorn Bold" pitchFamily="50" charset="-34"/>
                </a:rPr>
                <a:t>?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 rot="1800000">
              <a:off x="2407156" y="3462977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0070C0"/>
                  </a:solidFill>
                  <a:latin typeface="Aksorn Bold" pitchFamily="50" charset="-34"/>
                  <a:cs typeface="Aksorn Bold" pitchFamily="50" charset="-34"/>
                </a:rPr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076282" y="3738163"/>
            <a:ext cx="3785136" cy="3327667"/>
            <a:chOff x="9076282" y="3738163"/>
            <a:chExt cx="3785136" cy="3327667"/>
          </a:xfrm>
        </p:grpSpPr>
        <p:pic>
          <p:nvPicPr>
            <p:cNvPr id="1031" name="Picture 7" descr="C:\Users\tongchai.cha\Desktop\PTT_วิทยาการคำนวณ_ป.2\แบบ\34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863" y="3738163"/>
              <a:ext cx="1703194" cy="3327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tongchai.cha\Desktop\PTT_วิทยาการคำนวณ_ป.2\แบบ\35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6580" y="3765549"/>
              <a:ext cx="1385455" cy="3180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tongchai.cha\Desktop\PTT_วิทยาการคำนวณ_ป.2\แบบ\33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6282" y="5185618"/>
              <a:ext cx="3785136" cy="1860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กลุ่ม 6"/>
          <p:cNvGrpSpPr/>
          <p:nvPr/>
        </p:nvGrpSpPr>
        <p:grpSpPr>
          <a:xfrm>
            <a:off x="4773989" y="1557265"/>
            <a:ext cx="3968479" cy="1933968"/>
            <a:chOff x="4773989" y="1557265"/>
            <a:chExt cx="3968479" cy="1933968"/>
          </a:xfrm>
        </p:grpSpPr>
        <p:pic>
          <p:nvPicPr>
            <p:cNvPr id="140" name="Picture 11" descr="C:\Users\tongchai.cha\Desktop\PTT_วิทยาการคำนวณ_ป.2\แบบ\38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989" y="1557265"/>
              <a:ext cx="3968479" cy="193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TextBox 136"/>
            <p:cNvSpPr txBox="1"/>
            <p:nvPr/>
          </p:nvSpPr>
          <p:spPr>
            <a:xfrm>
              <a:off x="5434711" y="1910272"/>
              <a:ext cx="2647035" cy="1227954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การเรียนรู้ขั้นตอน</a:t>
              </a:r>
              <a:b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การแก้ปัญหา</a:t>
              </a:r>
              <a:endPara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9144904" y="1557265"/>
            <a:ext cx="3968479" cy="1933968"/>
            <a:chOff x="9019722" y="1557265"/>
            <a:chExt cx="3968479" cy="1933968"/>
          </a:xfrm>
        </p:grpSpPr>
        <p:pic>
          <p:nvPicPr>
            <p:cNvPr id="141" name="Picture 11" descr="C:\Users\tongchai.cha\Desktop\PTT_วิทยาการคำนวณ_ป.2\แบบ\38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9722" y="1557265"/>
              <a:ext cx="3968479" cy="193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" name="TextBox 137"/>
            <p:cNvSpPr txBox="1"/>
            <p:nvPr/>
          </p:nvSpPr>
          <p:spPr>
            <a:xfrm>
              <a:off x="9754256" y="1910272"/>
              <a:ext cx="2499411" cy="1227954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ช่วยให้แก้ปัญหา</a:t>
              </a:r>
              <a:b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ได้ถูกต้องรวดเร็ว</a:t>
              </a:r>
              <a:endPara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622293" y="3587932"/>
            <a:ext cx="1019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7200" dirty="0" smtClean="0">
                <a:solidFill>
                  <a:srgbClr val="FFFF00"/>
                </a:solidFill>
                <a:latin typeface="Aksorn Bold" pitchFamily="50" charset="-34"/>
                <a:cs typeface="Aksorn Bold" pitchFamily="50" charset="-34"/>
              </a:rPr>
              <a:t> </a:t>
            </a:r>
            <a:endParaRPr lang="en-US" sz="7200" dirty="0">
              <a:solidFill>
                <a:srgbClr val="FFFF00"/>
              </a:solidFill>
              <a:latin typeface="Aksorn Bold" pitchFamily="50" charset="-34"/>
              <a:cs typeface="Aksorn Bold" pitchFamily="50" charset="-34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97400" y="1036363"/>
            <a:ext cx="0" cy="553918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915400" y="1036363"/>
            <a:ext cx="0" cy="553918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45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5988" y="1082529"/>
            <a:ext cx="3508226" cy="782429"/>
            <a:chOff x="274088" y="1133856"/>
            <a:chExt cx="3508226" cy="782429"/>
          </a:xfrm>
        </p:grpSpPr>
        <p:sp>
          <p:nvSpPr>
            <p:cNvPr id="44" name="Snip Same Side Corner Rectangle 43"/>
            <p:cNvSpPr/>
            <p:nvPr/>
          </p:nvSpPr>
          <p:spPr>
            <a:xfrm>
              <a:off x="505240" y="1133856"/>
              <a:ext cx="3016724" cy="688263"/>
            </a:xfrm>
            <a:prstGeom prst="snip2SameRect">
              <a:avLst>
                <a:gd name="adj1" fmla="val 29783"/>
                <a:gd name="adj2" fmla="val 0"/>
              </a:avLst>
            </a:prstGeom>
            <a:solidFill>
              <a:srgbClr val="CFEB9D">
                <a:alpha val="60000"/>
              </a:srgbClr>
            </a:solidFill>
            <a:ln w="19050">
              <a:solidFill>
                <a:srgbClr val="9AD52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สี่เหลี่ยมผืนผ้า 1"/>
            <p:cNvSpPr/>
            <p:nvPr/>
          </p:nvSpPr>
          <p:spPr>
            <a:xfrm>
              <a:off x="274088" y="1239177"/>
              <a:ext cx="350822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8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ขั้นตอนการแก้ปัญหา</a:t>
              </a:r>
              <a:endParaRPr lang="en-US" sz="3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4146550" y="328477"/>
            <a:ext cx="5029200" cy="754052"/>
            <a:chOff x="4146550" y="328477"/>
            <a:chExt cx="5029200" cy="754052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4146550" y="328477"/>
              <a:ext cx="502920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>
                <a:alpha val="69804"/>
              </a:srgb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4146550" y="374643"/>
              <a:ext cx="50140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ขั้นตอนการแก้ปัญหาเบื้องต้น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67065" y="1961682"/>
            <a:ext cx="11986882" cy="1152483"/>
            <a:chOff x="567065" y="1961682"/>
            <a:chExt cx="11986882" cy="1152483"/>
          </a:xfrm>
        </p:grpSpPr>
        <p:sp>
          <p:nvSpPr>
            <p:cNvPr id="47" name="Rounded Rectangle 46"/>
            <p:cNvSpPr/>
            <p:nvPr/>
          </p:nvSpPr>
          <p:spPr>
            <a:xfrm>
              <a:off x="1771731" y="2472425"/>
              <a:ext cx="218370" cy="130998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567065" y="1961682"/>
              <a:ext cx="11986882" cy="1152483"/>
              <a:chOff x="567065" y="1961682"/>
              <a:chExt cx="11986882" cy="1152483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67065" y="2080724"/>
                <a:ext cx="1213241" cy="914400"/>
                <a:chOff x="567065" y="2080724"/>
                <a:chExt cx="1213241" cy="914400"/>
              </a:xfrm>
            </p:grpSpPr>
            <p:sp>
              <p:nvSpPr>
                <p:cNvPr id="46" name="Isosceles Triangle 45"/>
                <p:cNvSpPr/>
                <p:nvPr/>
              </p:nvSpPr>
              <p:spPr>
                <a:xfrm rot="5400000">
                  <a:off x="1286530" y="2309324"/>
                  <a:ext cx="530352" cy="457200"/>
                </a:xfrm>
                <a:prstGeom prst="triangl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567065" y="2080724"/>
                  <a:ext cx="914400" cy="9144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ksorn Bold" pitchFamily="50" charset="-34"/>
                      <a:cs typeface="Aksorn Bold" pitchFamily="50" charset="-34"/>
                    </a:rPr>
                    <a:t>1</a:t>
                  </a: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sorn Bold" pitchFamily="50" charset="-34"/>
                    <a:cs typeface="Aksorn Bold" pitchFamily="50" charset="-34"/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1989791" y="1999315"/>
                <a:ext cx="5273023" cy="1077218"/>
                <a:chOff x="1989791" y="1999315"/>
                <a:chExt cx="5273023" cy="107721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1989791" y="1999315"/>
                  <a:ext cx="5273023" cy="107721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สี่เหลี่ยมผืนผ้า 1"/>
                <p:cNvSpPr/>
                <p:nvPr/>
              </p:nvSpPr>
              <p:spPr>
                <a:xfrm>
                  <a:off x="2229696" y="2214759"/>
                  <a:ext cx="465772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พิจารณาและทำความเข้าใจปัญหา</a:t>
                  </a:r>
                  <a:endParaRPr lang="en-US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7262814" y="2309324"/>
                <a:ext cx="904861" cy="457200"/>
                <a:chOff x="7262814" y="2309324"/>
                <a:chExt cx="904861" cy="45720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7710475" y="2309324"/>
                  <a:ext cx="457200" cy="457200"/>
                  <a:chOff x="7670800" y="2320423"/>
                  <a:chExt cx="457200" cy="457200"/>
                </a:xfrm>
              </p:grpSpPr>
              <p:sp>
                <p:nvSpPr>
                  <p:cNvPr id="64" name="Oval 63"/>
                  <p:cNvSpPr/>
                  <p:nvPr/>
                </p:nvSpPr>
                <p:spPr>
                  <a:xfrm>
                    <a:off x="7670800" y="2320423"/>
                    <a:ext cx="457200" cy="457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7710475" y="2360098"/>
                    <a:ext cx="377851" cy="377851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1" name="Straight Connector 70"/>
                <p:cNvCxnSpPr>
                  <a:stCxn id="57" idx="3"/>
                  <a:endCxn id="64" idx="2"/>
                </p:cNvCxnSpPr>
                <p:nvPr/>
              </p:nvCxnSpPr>
              <p:spPr>
                <a:xfrm>
                  <a:off x="7262814" y="2537924"/>
                  <a:ext cx="447661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8185963" y="1961682"/>
                <a:ext cx="4367984" cy="1152483"/>
                <a:chOff x="8185963" y="1961682"/>
                <a:chExt cx="4367984" cy="1152483"/>
              </a:xfrm>
            </p:grpSpPr>
            <p:sp>
              <p:nvSpPr>
                <p:cNvPr id="34" name="สี่เหลี่ยมผืนผ้า 1"/>
                <p:cNvSpPr/>
                <p:nvPr/>
              </p:nvSpPr>
              <p:spPr>
                <a:xfrm>
                  <a:off x="9373172" y="1999315"/>
                  <a:ext cx="2547780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ปัญหาคืออะไร </a:t>
                  </a:r>
                  <a:b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</a:br>
                  <a: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ข้อมูลเข้ามีอะไรบ้าง</a:t>
                  </a:r>
                  <a:endParaRPr lang="en-US" sz="32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rot="16200000">
                  <a:off x="8149387" y="2309324"/>
                  <a:ext cx="530352" cy="457200"/>
                </a:xfrm>
                <a:prstGeom prst="triangl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8643160" y="1961682"/>
                  <a:ext cx="3910787" cy="1152483"/>
                </a:xfrm>
                <a:prstGeom prst="roundRect">
                  <a:avLst>
                    <a:gd name="adj" fmla="val 10882"/>
                  </a:avLst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3" name="Group 122"/>
          <p:cNvGrpSpPr/>
          <p:nvPr/>
        </p:nvGrpSpPr>
        <p:grpSpPr>
          <a:xfrm>
            <a:off x="567065" y="3170755"/>
            <a:ext cx="11986882" cy="1152483"/>
            <a:chOff x="567065" y="3170755"/>
            <a:chExt cx="11986882" cy="1152483"/>
          </a:xfrm>
        </p:grpSpPr>
        <p:sp>
          <p:nvSpPr>
            <p:cNvPr id="60" name="Rounded Rectangle 59"/>
            <p:cNvSpPr/>
            <p:nvPr/>
          </p:nvSpPr>
          <p:spPr>
            <a:xfrm>
              <a:off x="1771731" y="3681498"/>
              <a:ext cx="218370" cy="130998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67065" y="3170755"/>
              <a:ext cx="11986882" cy="1152483"/>
              <a:chOff x="567065" y="3170755"/>
              <a:chExt cx="11986882" cy="1152483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67065" y="3289797"/>
                <a:ext cx="1213241" cy="914400"/>
                <a:chOff x="567065" y="3289797"/>
                <a:chExt cx="1213241" cy="914400"/>
              </a:xfrm>
            </p:grpSpPr>
            <p:sp>
              <p:nvSpPr>
                <p:cNvPr id="54" name="Isosceles Triangle 53"/>
                <p:cNvSpPr/>
                <p:nvPr/>
              </p:nvSpPr>
              <p:spPr>
                <a:xfrm rot="5400000">
                  <a:off x="1286530" y="3518397"/>
                  <a:ext cx="530352" cy="457200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567065" y="3289797"/>
                  <a:ext cx="914400" cy="91440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ksorn Bold" pitchFamily="50" charset="-34"/>
                      <a:cs typeface="Aksorn Bold" pitchFamily="50" charset="-34"/>
                    </a:rPr>
                    <a:t>2</a:t>
                  </a: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sorn Bold" pitchFamily="50" charset="-34"/>
                    <a:cs typeface="Aksorn Bold" pitchFamily="50" charset="-34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989791" y="3208388"/>
                <a:ext cx="5273023" cy="1077218"/>
                <a:chOff x="1989791" y="3208388"/>
                <a:chExt cx="5273023" cy="1077218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989791" y="3208388"/>
                  <a:ext cx="5273023" cy="107721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สี่เหลี่ยมผืนผ้า 1"/>
                <p:cNvSpPr/>
                <p:nvPr/>
              </p:nvSpPr>
              <p:spPr>
                <a:xfrm>
                  <a:off x="2229696" y="3423832"/>
                  <a:ext cx="465772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วางแผนการแก้ปัญหา</a:t>
                  </a:r>
                  <a:endParaRPr lang="en-US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7262814" y="3518397"/>
                <a:ext cx="904861" cy="457200"/>
                <a:chOff x="7262814" y="3518397"/>
                <a:chExt cx="904861" cy="457200"/>
              </a:xfrm>
            </p:grpSpPr>
            <p:cxnSp>
              <p:nvCxnSpPr>
                <p:cNvPr id="86" name="Straight Connector 85"/>
                <p:cNvCxnSpPr>
                  <a:stCxn id="68" idx="3"/>
                  <a:endCxn id="90" idx="2"/>
                </p:cNvCxnSpPr>
                <p:nvPr/>
              </p:nvCxnSpPr>
              <p:spPr>
                <a:xfrm>
                  <a:off x="7262814" y="3746997"/>
                  <a:ext cx="447661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9" name="Group 88"/>
                <p:cNvGrpSpPr/>
                <p:nvPr/>
              </p:nvGrpSpPr>
              <p:grpSpPr>
                <a:xfrm>
                  <a:off x="7710475" y="3518397"/>
                  <a:ext cx="457200" cy="457200"/>
                  <a:chOff x="7670800" y="2320423"/>
                  <a:chExt cx="457200" cy="457200"/>
                </a:xfrm>
              </p:grpSpPr>
              <p:sp>
                <p:nvSpPr>
                  <p:cNvPr id="90" name="Oval 89"/>
                  <p:cNvSpPr/>
                  <p:nvPr/>
                </p:nvSpPr>
                <p:spPr>
                  <a:xfrm>
                    <a:off x="7670800" y="2320423"/>
                    <a:ext cx="457200" cy="4572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7710475" y="2360098"/>
                    <a:ext cx="377851" cy="377851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/>
              <p:cNvGrpSpPr/>
              <p:nvPr/>
            </p:nvGrpSpPr>
            <p:grpSpPr>
              <a:xfrm>
                <a:off x="8185963" y="3170755"/>
                <a:ext cx="4367984" cy="1152483"/>
                <a:chOff x="8185963" y="3170755"/>
                <a:chExt cx="4367984" cy="1152483"/>
              </a:xfrm>
            </p:grpSpPr>
            <p:sp>
              <p:nvSpPr>
                <p:cNvPr id="35" name="สี่เหลี่ยมผืนผ้า 1"/>
                <p:cNvSpPr/>
                <p:nvPr/>
              </p:nvSpPr>
              <p:spPr>
                <a:xfrm>
                  <a:off x="9012002" y="3208388"/>
                  <a:ext cx="3270120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วิธีแก้ปัญหาควรทำอย่างไร</a:t>
                  </a:r>
                  <a:b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</a:br>
                  <a: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ผลลัพธ์ที่ต้องการคืออะไร</a:t>
                  </a:r>
                  <a:endParaRPr lang="en-US" sz="32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00" name="Isosceles Triangle 99"/>
                <p:cNvSpPr/>
                <p:nvPr/>
              </p:nvSpPr>
              <p:spPr>
                <a:xfrm rot="16200000">
                  <a:off x="8149387" y="3518397"/>
                  <a:ext cx="530352" cy="457200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8643160" y="3170755"/>
                  <a:ext cx="3910787" cy="1152483"/>
                </a:xfrm>
                <a:prstGeom prst="roundRect">
                  <a:avLst>
                    <a:gd name="adj" fmla="val 10882"/>
                  </a:avLst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4" name="Group 123"/>
          <p:cNvGrpSpPr/>
          <p:nvPr/>
        </p:nvGrpSpPr>
        <p:grpSpPr>
          <a:xfrm>
            <a:off x="567065" y="4379828"/>
            <a:ext cx="12058420" cy="1152483"/>
            <a:chOff x="567065" y="4379828"/>
            <a:chExt cx="12058420" cy="1152483"/>
          </a:xfrm>
        </p:grpSpPr>
        <p:sp>
          <p:nvSpPr>
            <p:cNvPr id="61" name="Rounded Rectangle 60"/>
            <p:cNvSpPr/>
            <p:nvPr/>
          </p:nvSpPr>
          <p:spPr>
            <a:xfrm>
              <a:off x="1771731" y="4890571"/>
              <a:ext cx="218370" cy="130998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67065" y="4379828"/>
              <a:ext cx="12058420" cy="1152483"/>
              <a:chOff x="567065" y="4379828"/>
              <a:chExt cx="12058420" cy="115248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67065" y="4498870"/>
                <a:ext cx="1213241" cy="914400"/>
                <a:chOff x="567065" y="4498870"/>
                <a:chExt cx="1213241" cy="914400"/>
              </a:xfrm>
            </p:grpSpPr>
            <p:sp>
              <p:nvSpPr>
                <p:cNvPr id="55" name="Isosceles Triangle 54"/>
                <p:cNvSpPr/>
                <p:nvPr/>
              </p:nvSpPr>
              <p:spPr>
                <a:xfrm rot="5400000">
                  <a:off x="1286530" y="4727470"/>
                  <a:ext cx="530352" cy="457200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67065" y="4498870"/>
                  <a:ext cx="914400" cy="9144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ksorn Bold" pitchFamily="50" charset="-34"/>
                      <a:cs typeface="Aksorn Bold" pitchFamily="50" charset="-34"/>
                    </a:rPr>
                    <a:t>3</a:t>
                  </a: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sorn Bold" pitchFamily="50" charset="-34"/>
                    <a:cs typeface="Aksorn Bold" pitchFamily="50" charset="-34"/>
                  </a:endParaRP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1989791" y="4417292"/>
                <a:ext cx="5273023" cy="1077218"/>
                <a:chOff x="1989791" y="4417292"/>
                <a:chExt cx="5273023" cy="1077218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1989791" y="4417292"/>
                  <a:ext cx="5273023" cy="107721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สี่เหลี่ยมผืนผ้า 1"/>
                <p:cNvSpPr/>
                <p:nvPr/>
              </p:nvSpPr>
              <p:spPr>
                <a:xfrm>
                  <a:off x="2229696" y="4632905"/>
                  <a:ext cx="465772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ลงมือแก้ปัญหา</a:t>
                  </a:r>
                  <a:endParaRPr lang="en-US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7262814" y="4727469"/>
                <a:ext cx="904861" cy="457200"/>
                <a:chOff x="7262814" y="4727469"/>
                <a:chExt cx="904861" cy="457200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7710475" y="4727469"/>
                  <a:ext cx="457200" cy="457200"/>
                  <a:chOff x="7670800" y="2320423"/>
                  <a:chExt cx="457200" cy="457200"/>
                </a:xfrm>
              </p:grpSpPr>
              <p:sp>
                <p:nvSpPr>
                  <p:cNvPr id="78" name="Oval 77"/>
                  <p:cNvSpPr/>
                  <p:nvPr/>
                </p:nvSpPr>
                <p:spPr>
                  <a:xfrm>
                    <a:off x="7670800" y="2320423"/>
                    <a:ext cx="457200" cy="45720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7710475" y="2360098"/>
                    <a:ext cx="377851" cy="377851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2" name="Straight Connector 91"/>
                <p:cNvCxnSpPr>
                  <a:stCxn id="69" idx="3"/>
                  <a:endCxn id="78" idx="2"/>
                </p:cNvCxnSpPr>
                <p:nvPr/>
              </p:nvCxnSpPr>
              <p:spPr>
                <a:xfrm>
                  <a:off x="7262814" y="4955901"/>
                  <a:ext cx="447661" cy="168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8185963" y="4379828"/>
                <a:ext cx="4439522" cy="1152483"/>
                <a:chOff x="8185963" y="4379828"/>
                <a:chExt cx="4439522" cy="1152483"/>
              </a:xfrm>
            </p:grpSpPr>
            <p:sp>
              <p:nvSpPr>
                <p:cNvPr id="36" name="สี่เหลี่ยมผืนผ้า 1"/>
                <p:cNvSpPr/>
                <p:nvPr/>
              </p:nvSpPr>
              <p:spPr>
                <a:xfrm>
                  <a:off x="8668640" y="4417461"/>
                  <a:ext cx="3956845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แก้ปัญหาตามแนวทางที่กำหนด</a:t>
                  </a:r>
                  <a:b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</a:br>
                  <a: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เพื่อให้ได้ผลลัพธ์ตามที่ต้องการ</a:t>
                  </a:r>
                  <a:endParaRPr lang="en-US" sz="32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01" name="Isosceles Triangle 100"/>
                <p:cNvSpPr/>
                <p:nvPr/>
              </p:nvSpPr>
              <p:spPr>
                <a:xfrm rot="16200000">
                  <a:off x="8149387" y="4727470"/>
                  <a:ext cx="530352" cy="457200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ounded Rectangle 104"/>
                <p:cNvSpPr/>
                <p:nvPr/>
              </p:nvSpPr>
              <p:spPr>
                <a:xfrm>
                  <a:off x="8643160" y="4379828"/>
                  <a:ext cx="3910787" cy="1152483"/>
                </a:xfrm>
                <a:prstGeom prst="roundRect">
                  <a:avLst>
                    <a:gd name="adj" fmla="val 10882"/>
                  </a:avLst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5" name="Group 124"/>
          <p:cNvGrpSpPr/>
          <p:nvPr/>
        </p:nvGrpSpPr>
        <p:grpSpPr>
          <a:xfrm>
            <a:off x="567065" y="5588902"/>
            <a:ext cx="11986882" cy="1152483"/>
            <a:chOff x="567065" y="5588902"/>
            <a:chExt cx="11986882" cy="1152483"/>
          </a:xfrm>
        </p:grpSpPr>
        <p:sp>
          <p:nvSpPr>
            <p:cNvPr id="62" name="Rounded Rectangle 61"/>
            <p:cNvSpPr/>
            <p:nvPr/>
          </p:nvSpPr>
          <p:spPr>
            <a:xfrm>
              <a:off x="1771731" y="6099643"/>
              <a:ext cx="218370" cy="13099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567065" y="5588902"/>
              <a:ext cx="11986882" cy="1152483"/>
              <a:chOff x="567065" y="5588902"/>
              <a:chExt cx="11986882" cy="115248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567065" y="5707942"/>
                <a:ext cx="1213241" cy="914400"/>
                <a:chOff x="567065" y="5707942"/>
                <a:chExt cx="1213241" cy="914400"/>
              </a:xfrm>
            </p:grpSpPr>
            <p:sp>
              <p:nvSpPr>
                <p:cNvPr id="56" name="Isosceles Triangle 55"/>
                <p:cNvSpPr/>
                <p:nvPr/>
              </p:nvSpPr>
              <p:spPr>
                <a:xfrm rot="5400000">
                  <a:off x="1286530" y="5936542"/>
                  <a:ext cx="530352" cy="4572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67065" y="5707942"/>
                  <a:ext cx="914400" cy="9144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ksorn Bold" pitchFamily="50" charset="-34"/>
                      <a:cs typeface="Aksorn Bold" pitchFamily="50" charset="-34"/>
                    </a:rPr>
                    <a:t>4</a:t>
                  </a: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sorn Bold" pitchFamily="50" charset="-34"/>
                    <a:cs typeface="Aksorn Bold" pitchFamily="50" charset="-34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1989791" y="5626533"/>
                <a:ext cx="5273023" cy="1077218"/>
                <a:chOff x="1989791" y="5626533"/>
                <a:chExt cx="5273023" cy="1077218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1989791" y="5626533"/>
                  <a:ext cx="5273023" cy="107721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สี่เหลี่ยมผืนผ้า 1"/>
                <p:cNvSpPr/>
                <p:nvPr/>
              </p:nvSpPr>
              <p:spPr>
                <a:xfrm>
                  <a:off x="2229696" y="5841977"/>
                  <a:ext cx="465772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ตรวจสอบผลการแก้ปัญหา</a:t>
                  </a:r>
                  <a:endParaRPr lang="en-US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7262814" y="5936543"/>
                <a:ext cx="904861" cy="457200"/>
                <a:chOff x="7262814" y="5936543"/>
                <a:chExt cx="904861" cy="457200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7710475" y="5936543"/>
                  <a:ext cx="457200" cy="457200"/>
                  <a:chOff x="7670800" y="2320423"/>
                  <a:chExt cx="457200" cy="457200"/>
                </a:xfrm>
              </p:grpSpPr>
              <p:sp>
                <p:nvSpPr>
                  <p:cNvPr id="81" name="Oval 80"/>
                  <p:cNvSpPr/>
                  <p:nvPr/>
                </p:nvSpPr>
                <p:spPr>
                  <a:xfrm>
                    <a:off x="7670800" y="2320423"/>
                    <a:ext cx="457200" cy="4572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7710475" y="2360098"/>
                    <a:ext cx="377851" cy="377851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6" name="Straight Connector 95"/>
                <p:cNvCxnSpPr>
                  <a:stCxn id="70" idx="3"/>
                  <a:endCxn id="82" idx="2"/>
                </p:cNvCxnSpPr>
                <p:nvPr/>
              </p:nvCxnSpPr>
              <p:spPr>
                <a:xfrm>
                  <a:off x="7262814" y="6165142"/>
                  <a:ext cx="487336" cy="2"/>
                </a:xfrm>
                <a:prstGeom prst="line">
                  <a:avLst/>
                </a:prstGeom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8185963" y="5588902"/>
                <a:ext cx="4367984" cy="1152483"/>
                <a:chOff x="8185963" y="5588902"/>
                <a:chExt cx="4367984" cy="1152483"/>
              </a:xfrm>
            </p:grpSpPr>
            <p:sp>
              <p:nvSpPr>
                <p:cNvPr id="37" name="สี่เหลี่ยมผืนผ้า 1"/>
                <p:cNvSpPr/>
                <p:nvPr/>
              </p:nvSpPr>
              <p:spPr>
                <a:xfrm>
                  <a:off x="9160644" y="5626533"/>
                  <a:ext cx="2972836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ตรวจสอบผลลัพธ์ที่ได้ว่า</a:t>
                  </a:r>
                  <a:b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</a:br>
                  <a:r>
                    <a:rPr lang="th-TH" sz="3200" b="1" dirty="0" smtClean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ตรงตามที่ต้องการหรือไม่</a:t>
                  </a:r>
                  <a:endParaRPr lang="en-US" sz="3200" b="1" dirty="0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02" name="Isosceles Triangle 101"/>
                <p:cNvSpPr/>
                <p:nvPr/>
              </p:nvSpPr>
              <p:spPr>
                <a:xfrm rot="16200000">
                  <a:off x="8149387" y="5936543"/>
                  <a:ext cx="530352" cy="4572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8643160" y="5588902"/>
                  <a:ext cx="3910787" cy="1152483"/>
                </a:xfrm>
                <a:prstGeom prst="roundRect">
                  <a:avLst>
                    <a:gd name="adj" fmla="val 10882"/>
                  </a:avLst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7" name="Rounded Rectangle 126"/>
          <p:cNvSpPr/>
          <p:nvPr/>
        </p:nvSpPr>
        <p:spPr>
          <a:xfrm>
            <a:off x="1771731" y="1843232"/>
            <a:ext cx="218370" cy="522482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0" y="5777770"/>
            <a:ext cx="13322300" cy="1689830"/>
          </a:xfrm>
          <a:prstGeom prst="rect">
            <a:avLst/>
          </a:prstGeom>
          <a:solidFill>
            <a:srgbClr val="91B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13322300" cy="5777771"/>
          </a:xfrm>
          <a:prstGeom prst="rect">
            <a:avLst/>
          </a:prstGeom>
          <a:solidFill>
            <a:srgbClr val="CEB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5511432"/>
            <a:ext cx="13322300" cy="266339"/>
          </a:xfrm>
          <a:prstGeom prst="rect">
            <a:avLst/>
          </a:prstGeom>
          <a:solidFill>
            <a:srgbClr val="82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0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66" name="Group 65"/>
          <p:cNvGrpSpPr/>
          <p:nvPr/>
        </p:nvGrpSpPr>
        <p:grpSpPr>
          <a:xfrm>
            <a:off x="3895090" y="328477"/>
            <a:ext cx="5532120" cy="754052"/>
            <a:chOff x="3895090" y="328477"/>
            <a:chExt cx="5532120" cy="754052"/>
          </a:xfrm>
        </p:grpSpPr>
        <p:sp>
          <p:nvSpPr>
            <p:cNvPr id="68" name="Snip Same Side Corner Rectangle 67"/>
            <p:cNvSpPr/>
            <p:nvPr/>
          </p:nvSpPr>
          <p:spPr>
            <a:xfrm>
              <a:off x="3895090" y="328477"/>
              <a:ext cx="553212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สี่เหลี่ยมผืนผ้า 1"/>
            <p:cNvSpPr/>
            <p:nvPr/>
          </p:nvSpPr>
          <p:spPr>
            <a:xfrm>
              <a:off x="4146550" y="374643"/>
              <a:ext cx="50140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พิจารณาและทำความเข้าใจปัญหา 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 descr="C:\Users\tongchai.cha\Desktop\PTT_วิทยาการคำนวณ_ป.2\แบบ\1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318" y="1662212"/>
            <a:ext cx="3463636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ngchai.cha\Desktop\PTT_วิทยาการคำนวณ_ป.2\แบบ\15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5073" y="237792"/>
            <a:ext cx="2407227" cy="28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ongchai.cha\Desktop\PTT_วิทยาการคำนวณ_ป.2\แบบ\156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" y="448182"/>
            <a:ext cx="1172103" cy="17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259179" y="2268746"/>
            <a:ext cx="4929690" cy="1989256"/>
            <a:chOff x="592478" y="366156"/>
            <a:chExt cx="4929690" cy="1989256"/>
          </a:xfrm>
        </p:grpSpPr>
        <p:sp>
          <p:nvSpPr>
            <p:cNvPr id="78" name="Rounded Rectangle 77"/>
            <p:cNvSpPr/>
            <p:nvPr/>
          </p:nvSpPr>
          <p:spPr>
            <a:xfrm>
              <a:off x="592478" y="366156"/>
              <a:ext cx="4929690" cy="1989256"/>
            </a:xfrm>
            <a:prstGeom prst="roundRect">
              <a:avLst>
                <a:gd name="adj" fmla="val 10580"/>
              </a:avLst>
            </a:prstGeom>
            <a:solidFill>
              <a:schemeClr val="bg1"/>
            </a:solidFill>
            <a:ln>
              <a:solidFill>
                <a:srgbClr val="82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00364" y="586248"/>
              <a:ext cx="431391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ข่าว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พยากรณ์อากาศแจ้งว่าสัปดาห์</a:t>
              </a:r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นี้</a:t>
              </a:r>
              <a:endPara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b="1" dirty="0" smtClean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</a:t>
              </a:r>
              <a:r>
                <a:rPr lang="th-TH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พายุเข้าฝนจะตกหนักทั้งสัปดาห์ </a:t>
              </a:r>
              <a:endParaRPr lang="en-US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เลือกใช้อุปกรณ์กันฝนอย่างไรดี</a:t>
              </a:r>
              <a:r>
                <a:rPr lang="en-US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?</a:t>
              </a:r>
              <a:endPara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032" name="Picture 8" descr="C:\Users\tongchai.cha\Desktop\PTT_วิทยาการคำนวณ_ป.2\แบบ\15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707" y="3273668"/>
            <a:ext cx="7349493" cy="32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61150" y="1800225"/>
            <a:ext cx="31496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10" descr="C:\Users\tongchai.cha\Desktop\PTT_วิทยาการคำนวณ_ป.2\แบบ\158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199" y="1954166"/>
            <a:ext cx="1575416" cy="146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4" descr="C:\Users\tongchai.cha\Desktop\PTT_สังคมศึกษาฯ_ม.4-6\แบบ\124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923" y="1923023"/>
            <a:ext cx="645392" cy="4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3" descr="C:\Users\tongchai.cha\Desktop\PTT_สังคมศึกษาฯ_ม.4-6\แบบ\123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923" y="1923023"/>
            <a:ext cx="645392" cy="4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C:\Users\tongchai.cha\Desktop\PTT_สังคมศึกษาฯ_ม.4-6\แบบ\124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109" y="1943506"/>
            <a:ext cx="613673" cy="4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3" descr="C:\Users\tongchai.cha\Desktop\PTT_สังคมศึกษาฯ_ม.4-6\แบบ\123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109" y="1943506"/>
            <a:ext cx="613673" cy="4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4" descr="C:\Users\tongchai.cha\Desktop\PTT_สังคมศึกษาฯ_ม.4-6\แบบ\124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090" y="2896060"/>
            <a:ext cx="541291" cy="3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3" descr="C:\Users\tongchai.cha\Desktop\PTT_สังคมศึกษาฯ_ม.4-6\แบบ\123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090" y="2896060"/>
            <a:ext cx="541291" cy="3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:\A1 คลังไฟล์ภาพของฉันเอง\Logo_aksorn-PNG\Logo04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4366" y="1818663"/>
            <a:ext cx="299405" cy="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ongchai.cha\Desktop\PTT_วิทยาการคำนวณ_ป.2\แบบ\159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4655" y="2311613"/>
            <a:ext cx="1026095" cy="13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7639050" y="2321201"/>
            <a:ext cx="1275809" cy="731176"/>
            <a:chOff x="7639050" y="2321201"/>
            <a:chExt cx="1275809" cy="731176"/>
          </a:xfrm>
        </p:grpSpPr>
        <p:sp>
          <p:nvSpPr>
            <p:cNvPr id="11" name="Oval 10"/>
            <p:cNvSpPr/>
            <p:nvPr/>
          </p:nvSpPr>
          <p:spPr>
            <a:xfrm>
              <a:off x="7639050" y="2591539"/>
              <a:ext cx="69850" cy="698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2" descr="C:\Users\tongchai.cha\Desktop\PTT_วิทยาการคำนวณ_ป.2\แบบ\160.png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370" y="2321201"/>
              <a:ext cx="644489" cy="73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Elbow Connector 13"/>
            <p:cNvCxnSpPr>
              <a:stCxn id="11" idx="4"/>
              <a:endCxn id="12" idx="1"/>
            </p:cNvCxnSpPr>
            <p:nvPr/>
          </p:nvCxnSpPr>
          <p:spPr>
            <a:xfrm rot="16200000" flipH="1">
              <a:off x="7959472" y="2375891"/>
              <a:ext cx="25400" cy="596395"/>
            </a:xfrm>
            <a:prstGeom prst="bentConnector2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10276114" y="6827611"/>
            <a:ext cx="1291772" cy="1274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3" descr="C:\Users\tongchai.cha\Desktop\Tom\infor\infographic13509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10455" y="2821560"/>
            <a:ext cx="3200472" cy="41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4464726"/>
            <a:ext cx="13322300" cy="30028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209143"/>
            <a:ext cx="13322300" cy="3120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3322300" cy="4209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7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9224" y="7030811"/>
            <a:ext cx="1291772" cy="1274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5" descr="C:\Users\tongchai.cha\Desktop\PTT_วิทยาการคำนวณ_ป.2\แบบ\164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946" y="1029484"/>
            <a:ext cx="1408828" cy="21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tongchai.cha\Desktop\PTT_วิทยาการคำนวณ_ป.2\แบบ\16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774" y="1029484"/>
            <a:ext cx="1408828" cy="21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" descr="C:\Users\tongchai.cha\Desktop\PTT_วิทยาการคำนวณ_ป.2\แบบ\164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476" y="1029484"/>
            <a:ext cx="1408828" cy="21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ngchai.cha\Desktop\PTT_วิทยาการคำนวณ_ป.2\แบบ\16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118" y="1029484"/>
            <a:ext cx="1408828" cy="21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ngchai.cha\Desktop\PTT_วิทยาการคำนวณ_ป.2\แบบ\161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43"/>
          <a:stretch/>
        </p:blipFill>
        <p:spPr bwMode="auto">
          <a:xfrm>
            <a:off x="129479" y="333829"/>
            <a:ext cx="7620000" cy="65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oup 96"/>
          <p:cNvGrpSpPr/>
          <p:nvPr/>
        </p:nvGrpSpPr>
        <p:grpSpPr>
          <a:xfrm>
            <a:off x="4600270" y="3728302"/>
            <a:ext cx="2195648" cy="1347106"/>
            <a:chOff x="2391294" y="3837857"/>
            <a:chExt cx="2195648" cy="1347106"/>
          </a:xfrm>
        </p:grpSpPr>
        <p:pic>
          <p:nvPicPr>
            <p:cNvPr id="2054" name="Picture 6" descr="C:\Users\tongchai.cha\Desktop\PTT_วิทยาการคำนวณ_ป.2\แบบ\165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294" y="3837857"/>
              <a:ext cx="1106832" cy="1026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tongchai.cha\Desktop\PTT_วิทยาการคำนวณ_ป.2\แบบ\165.png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710" y="3837857"/>
              <a:ext cx="1106832" cy="1026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C:\Users\tongchai.cha\Desktop\PTT_วิทยาการคำนวณ_ป.2\แบบ\165.png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110" y="3837857"/>
              <a:ext cx="1106832" cy="1026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TextBox 198"/>
            <p:cNvSpPr txBox="1"/>
            <p:nvPr/>
          </p:nvSpPr>
          <p:spPr>
            <a:xfrm>
              <a:off x="3148847" y="4784853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เสื้อกันฝน</a:t>
              </a:r>
              <a:endParaRPr lang="en-US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895090" y="328477"/>
            <a:ext cx="5532120" cy="754052"/>
            <a:chOff x="3895090" y="328477"/>
            <a:chExt cx="5532120" cy="754052"/>
          </a:xfrm>
        </p:grpSpPr>
        <p:sp>
          <p:nvSpPr>
            <p:cNvPr id="103" name="Snip Same Side Corner Rectangle 102"/>
            <p:cNvSpPr/>
            <p:nvPr/>
          </p:nvSpPr>
          <p:spPr>
            <a:xfrm>
              <a:off x="3895090" y="328477"/>
              <a:ext cx="553212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สี่เหลี่ยมผืนผ้า 1"/>
            <p:cNvSpPr/>
            <p:nvPr/>
          </p:nvSpPr>
          <p:spPr>
            <a:xfrm>
              <a:off x="4146550" y="374643"/>
              <a:ext cx="50140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พิจารณาและทำความเข้าใจปัญหา 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985362" y="6120010"/>
            <a:ext cx="4313918" cy="1161606"/>
            <a:chOff x="900364" y="799342"/>
            <a:chExt cx="4313918" cy="1161606"/>
          </a:xfrm>
        </p:grpSpPr>
        <p:sp>
          <p:nvSpPr>
            <p:cNvPr id="106" name="Rounded Rectangle 105"/>
            <p:cNvSpPr/>
            <p:nvPr/>
          </p:nvSpPr>
          <p:spPr>
            <a:xfrm>
              <a:off x="1020261" y="799342"/>
              <a:ext cx="4074124" cy="1122884"/>
            </a:xfrm>
            <a:prstGeom prst="roundRect">
              <a:avLst>
                <a:gd name="adj" fmla="val 10580"/>
              </a:avLst>
            </a:prstGeom>
            <a:solidFill>
              <a:schemeClr val="bg1"/>
            </a:solidFill>
            <a:ln>
              <a:solidFill>
                <a:srgbClr val="82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900364" y="822175"/>
              <a:ext cx="4313918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วางแผนการแก้ปัญหา </a:t>
              </a:r>
              <a:endParaRPr lang="en-US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ไป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สำรวจอุปกรณ์กันฝนที่ร้านค้า</a:t>
              </a:r>
              <a:endPara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583257" y="2248037"/>
            <a:ext cx="6605122" cy="3112526"/>
            <a:chOff x="6583257" y="2248037"/>
            <a:chExt cx="6605122" cy="3112526"/>
          </a:xfrm>
        </p:grpSpPr>
        <p:sp>
          <p:nvSpPr>
            <p:cNvPr id="90" name="Trapezoid 89"/>
            <p:cNvSpPr/>
            <p:nvPr/>
          </p:nvSpPr>
          <p:spPr>
            <a:xfrm>
              <a:off x="9352878" y="4209143"/>
              <a:ext cx="1065880" cy="1151420"/>
            </a:xfrm>
            <a:prstGeom prst="trapezoid">
              <a:avLst/>
            </a:prstGeom>
            <a:solidFill>
              <a:srgbClr val="82644E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583257" y="2248037"/>
              <a:ext cx="6605122" cy="2124416"/>
              <a:chOff x="-96021" y="1591272"/>
              <a:chExt cx="6605122" cy="2124416"/>
            </a:xfrm>
          </p:grpSpPr>
          <p:sp>
            <p:nvSpPr>
              <p:cNvPr id="2078" name="Rounded Rectangle 2077"/>
              <p:cNvSpPr/>
              <p:nvPr/>
            </p:nvSpPr>
            <p:spPr>
              <a:xfrm>
                <a:off x="-96021" y="1591272"/>
                <a:ext cx="6605122" cy="2124416"/>
              </a:xfrm>
              <a:prstGeom prst="roundRect">
                <a:avLst>
                  <a:gd name="adj" fmla="val 5906"/>
                </a:avLst>
              </a:prstGeom>
              <a:solidFill>
                <a:srgbClr val="82644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421278" y="1596159"/>
                <a:ext cx="0" cy="20993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777378" y="1596159"/>
                <a:ext cx="0" cy="20993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2183278" y="1993760"/>
                <a:ext cx="0" cy="170178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3403390" y="1993760"/>
                <a:ext cx="0" cy="170178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4298740" y="1993760"/>
                <a:ext cx="0" cy="170178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1420599" y="1993760"/>
                <a:ext cx="435677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-96021" y="2653820"/>
                <a:ext cx="660027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-96021" y="3313880"/>
                <a:ext cx="659404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-96021" y="2323790"/>
                <a:ext cx="660027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-96021" y="2983850"/>
                <a:ext cx="660027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2418996" y="1591272"/>
                <a:ext cx="2393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ความสามารถในการกันฝน</a:t>
                </a:r>
                <a:endParaRPr lang="en-US" sz="2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-17307" y="1747444"/>
                <a:ext cx="13548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อุปกรณ์กันฝน</a:t>
                </a:r>
                <a:endParaRPr lang="en-US" sz="2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483832" y="1984411"/>
                <a:ext cx="643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ตกเบา</a:t>
                </a:r>
                <a:endParaRPr lang="en-US" sz="2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3793" y="1984411"/>
                <a:ext cx="1072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ตกปานกลาง</a:t>
                </a:r>
                <a:endParaRPr lang="en-US" sz="2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488692" y="1984411"/>
                <a:ext cx="713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ตกหนัก</a:t>
                </a:r>
                <a:endParaRPr lang="en-US" sz="2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285124" y="1984411"/>
                <a:ext cx="14814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ตกหนักและลมแรง</a:t>
                </a:r>
                <a:endParaRPr lang="en-US" sz="2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802071" y="1616793"/>
                <a:ext cx="6222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0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ราคา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th-TH" sz="20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บาท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endParaRPr lang="en-US" sz="2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155" name="TextBox 154"/>
          <p:cNvSpPr txBox="1"/>
          <p:nvPr/>
        </p:nvSpPr>
        <p:spPr>
          <a:xfrm>
            <a:off x="6605557" y="2967545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ร่ม</a:t>
            </a:r>
            <a:endParaRPr lang="en-US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6653597" y="3986329"/>
            <a:ext cx="6450038" cy="365985"/>
          </a:xfrm>
          <a:prstGeom prst="roundRect">
            <a:avLst>
              <a:gd name="adj" fmla="val 429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6605557" y="3290053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หมวกร่ม</a:t>
            </a:r>
            <a:endParaRPr lang="en-US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05557" y="362208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หมวก </a:t>
            </a:r>
            <a:r>
              <a:rPr lang="en-US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UFO </a:t>
            </a:r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กันฝน</a:t>
            </a:r>
            <a:endParaRPr lang="en-US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605557" y="4001745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เสื้อกันฝน</a:t>
            </a:r>
            <a:endParaRPr lang="en-US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266002" y="2967545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290923" y="2967545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335778" y="2967545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1400193" y="2967545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2603979" y="296754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150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266002" y="3288290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9217184" y="3288290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0256367" y="3288290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1400193" y="3288290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2603979" y="32882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68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8266002" y="3620256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9290923" y="3620256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0256367" y="3620256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1400193" y="3620256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2603979" y="362025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100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8266002" y="4001745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9290923" y="4001745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0335778" y="4001745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1480590" y="4001745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2603979" y="400174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199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256372" y="3766103"/>
            <a:ext cx="899816" cy="1440833"/>
            <a:chOff x="1256372" y="3766103"/>
            <a:chExt cx="899816" cy="1440833"/>
          </a:xfrm>
        </p:grpSpPr>
        <p:pic>
          <p:nvPicPr>
            <p:cNvPr id="2051" name="Picture 3" descr="C:\Users\tongchai.cha\Desktop\PTT_วิทยาการคำนวณ_ป.2\แบบ\162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92237">
              <a:off x="1388388" y="3861958"/>
              <a:ext cx="303495" cy="132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tongchai.cha\Desktop\PTT_วิทยาการคำนวณ_ป.2\แบบ\163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27147">
              <a:off x="1606327" y="3873065"/>
              <a:ext cx="303495" cy="132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:\Users\tongchai.cha\Desktop\PTT_วิทยาการคำนวณ_ป.2\แบบ\163.pn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27147">
              <a:off x="1852693" y="3882590"/>
              <a:ext cx="303495" cy="132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" name="TextBox 197"/>
            <p:cNvSpPr txBox="1"/>
            <p:nvPr/>
          </p:nvSpPr>
          <p:spPr>
            <a:xfrm>
              <a:off x="1256372" y="3766103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ร่ม</a:t>
              </a:r>
              <a:endParaRPr lang="en-US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784448" y="3277858"/>
            <a:ext cx="1552912" cy="1759099"/>
            <a:chOff x="4142321" y="3248162"/>
            <a:chExt cx="1552912" cy="1759099"/>
          </a:xfrm>
        </p:grpSpPr>
        <p:pic>
          <p:nvPicPr>
            <p:cNvPr id="94" name="Picture 12" descr="C:\Users\tongchai.cha\Desktop\PTT_วิทยาการคำนวณ_ป.2\แบบ\168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321" y="3248162"/>
              <a:ext cx="1552912" cy="141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0" name="TextBox 199"/>
            <p:cNvSpPr txBox="1"/>
            <p:nvPr/>
          </p:nvSpPr>
          <p:spPr>
            <a:xfrm>
              <a:off x="4541751" y="4607151"/>
              <a:ext cx="795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หมวกร่ม</a:t>
              </a:r>
              <a:endParaRPr lang="en-US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68561" y="3502870"/>
            <a:ext cx="1813385" cy="1534087"/>
            <a:chOff x="2968561" y="3502870"/>
            <a:chExt cx="1813385" cy="1534087"/>
          </a:xfrm>
        </p:grpSpPr>
        <p:pic>
          <p:nvPicPr>
            <p:cNvPr id="96" name="Picture 13" descr="C:\Users\tongchai.cha\Desktop\PTT_วิทยาการคำนวณ_ป.2\แบบ\170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561" y="3502870"/>
              <a:ext cx="1813385" cy="113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1" name="TextBox 200"/>
            <p:cNvSpPr txBox="1"/>
            <p:nvPr/>
          </p:nvSpPr>
          <p:spPr>
            <a:xfrm>
              <a:off x="3128093" y="4636847"/>
              <a:ext cx="1494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หมวก </a:t>
              </a:r>
              <a:r>
                <a:rPr lang="en-US" sz="2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UFO </a:t>
              </a:r>
              <a:r>
                <a:rPr lang="th-TH" sz="2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กันฝน</a:t>
              </a:r>
              <a:endParaRPr lang="en-US" sz="2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05" name="Picture 3" descr="C:\Users\tongchai.cha\Desktop\Tom\infor\infographic13509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7506" y="3815780"/>
            <a:ext cx="2594327" cy="33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7517651" y="4352314"/>
            <a:ext cx="3546543" cy="2545779"/>
            <a:chOff x="7517651" y="4352314"/>
            <a:chExt cx="3546543" cy="2545779"/>
          </a:xfrm>
        </p:grpSpPr>
        <p:grpSp>
          <p:nvGrpSpPr>
            <p:cNvPr id="133" name="Group 132"/>
            <p:cNvGrpSpPr/>
            <p:nvPr/>
          </p:nvGrpSpPr>
          <p:grpSpPr>
            <a:xfrm>
              <a:off x="7517651" y="5081877"/>
              <a:ext cx="3546543" cy="1816216"/>
              <a:chOff x="7335084" y="5075115"/>
              <a:chExt cx="3546543" cy="1816216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8618984" y="5564123"/>
                <a:ext cx="2262643" cy="8382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335084" y="5075115"/>
                <a:ext cx="1816216" cy="18162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9" name="Picture 5" descr="C:\Users\tongchai.cha\Desktop\PTT_วิทยาการคำนวณ_ป.2\แบบ\164.png"/>
              <p:cNvPicPr>
                <a:picLocks noChangeAspect="1" noChangeArrowheads="1"/>
              </p:cNvPicPr>
              <p:nvPr/>
            </p:nvPicPr>
            <p:blipFill>
              <a:blip r:embed="rId1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6720" y="5081877"/>
                <a:ext cx="1058474" cy="1585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Rectangle 131"/>
              <p:cNvSpPr/>
              <p:nvPr/>
            </p:nvSpPr>
            <p:spPr>
              <a:xfrm>
                <a:off x="9040816" y="5660058"/>
                <a:ext cx="14189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b="1" dirty="0" smtClean="0"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เสื้อกันฝน</a:t>
                </a:r>
                <a:endParaRPr lang="en-US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cxnSp>
          <p:nvCxnSpPr>
            <p:cNvPr id="140" name="Straight Connector 139"/>
            <p:cNvCxnSpPr>
              <a:stCxn id="209" idx="0"/>
            </p:cNvCxnSpPr>
            <p:nvPr/>
          </p:nvCxnSpPr>
          <p:spPr>
            <a:xfrm flipV="1">
              <a:off x="8408524" y="4352314"/>
              <a:ext cx="0" cy="736325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5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29" grpId="0" animBg="1"/>
      <p:bldP spid="156" grpId="0"/>
      <p:bldP spid="157" grpId="0"/>
      <p:bldP spid="158" grpId="0"/>
      <p:bldP spid="167" grpId="0"/>
      <p:bldP spid="168" grpId="0"/>
      <p:bldP spid="169" grpId="0"/>
      <p:bldP spid="170" grpId="0"/>
      <p:bldP spid="171" grpId="0"/>
      <p:bldP spid="174" grpId="0"/>
      <p:bldP spid="175" grpId="0"/>
      <p:bldP spid="176" grpId="0"/>
      <p:bldP spid="177" grpId="0"/>
      <p:bldP spid="178" grpId="0"/>
      <p:bldP spid="180" grpId="0"/>
      <p:bldP spid="181" grpId="0"/>
      <p:bldP spid="182" grpId="0"/>
      <p:bldP spid="183" grpId="0"/>
      <p:bldP spid="184" grpId="0"/>
      <p:bldP spid="186" grpId="0"/>
      <p:bldP spid="187" grpId="0"/>
      <p:bldP spid="188" grpId="0"/>
      <p:bldP spid="189" grpId="0"/>
      <p:bldP spid="1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818576"/>
            <a:ext cx="13322300" cy="16490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506519"/>
            <a:ext cx="13322300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04429" y="5506519"/>
            <a:ext cx="1943100" cy="3120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00179" y="5506519"/>
            <a:ext cx="1943100" cy="3120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595929" y="5506519"/>
            <a:ext cx="1943100" cy="3120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1"/>
            <a:ext cx="13322300" cy="5506518"/>
          </a:xfrm>
          <a:prstGeom prst="rect">
            <a:avLst/>
          </a:prstGeom>
          <a:gradFill flip="none" rotWithShape="1">
            <a:gsLst>
              <a:gs pos="79000">
                <a:schemeClr val="accent5">
                  <a:lumMod val="20000"/>
                  <a:lumOff val="80000"/>
                </a:schemeClr>
              </a:gs>
              <a:gs pos="6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118100"/>
            <a:ext cx="13322300" cy="3884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ongchai.cha\Desktop\PTT_วิทยาการคำนวณ_ป.2\แบบ\17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41481" y="1649018"/>
            <a:ext cx="2360823" cy="379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tongchai.cha\Desktop\PTT_วิทยาการคำนวณ_ป.2\แบบ\16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1636318"/>
            <a:ext cx="2243515" cy="3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tongchai.cha\Desktop\PTT_วิทยาการคำนวณ_ป.2\แบบ\17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504"/>
          <a:stretch/>
        </p:blipFill>
        <p:spPr bwMode="auto">
          <a:xfrm>
            <a:off x="-153936" y="4419973"/>
            <a:ext cx="9769709" cy="10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0" descr="C:\Users\tongchai.cha\Desktop\PTT_วิทยาการคำนวณ_ป.2\แบบ\172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58956" y="4394565"/>
            <a:ext cx="1863346" cy="10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5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9595929" y="5818576"/>
            <a:ext cx="1943100" cy="312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595929" y="6130633"/>
            <a:ext cx="1943100" cy="3120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595929" y="6442690"/>
            <a:ext cx="1943100" cy="312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595929" y="6725957"/>
            <a:ext cx="1943100" cy="3120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95929" y="7008885"/>
            <a:ext cx="1943100" cy="312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6572126" y="3822700"/>
            <a:ext cx="424211" cy="1683819"/>
            <a:chOff x="266700" y="3822700"/>
            <a:chExt cx="584200" cy="16838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Rectangle 83"/>
            <p:cNvSpPr/>
            <p:nvPr/>
          </p:nvSpPr>
          <p:spPr>
            <a:xfrm>
              <a:off x="426690" y="4080410"/>
              <a:ext cx="264221" cy="142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gular Pentagon 84"/>
            <p:cNvSpPr/>
            <p:nvPr/>
          </p:nvSpPr>
          <p:spPr>
            <a:xfrm>
              <a:off x="266700" y="3822700"/>
              <a:ext cx="584200" cy="257710"/>
            </a:xfrm>
            <a:prstGeom prst="pen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307737" y="3561090"/>
            <a:ext cx="424211" cy="1945429"/>
            <a:chOff x="266700" y="3561090"/>
            <a:chExt cx="584200" cy="194542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2" name="Rectangle 81"/>
            <p:cNvSpPr/>
            <p:nvPr/>
          </p:nvSpPr>
          <p:spPr>
            <a:xfrm>
              <a:off x="426690" y="3561090"/>
              <a:ext cx="236892" cy="194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gular Pentagon 82"/>
            <p:cNvSpPr/>
            <p:nvPr/>
          </p:nvSpPr>
          <p:spPr>
            <a:xfrm>
              <a:off x="266700" y="3822700"/>
              <a:ext cx="584200" cy="257710"/>
            </a:xfrm>
            <a:prstGeom prst="pen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458955" y="3822700"/>
            <a:ext cx="1863346" cy="1683819"/>
            <a:chOff x="266700" y="3822700"/>
            <a:chExt cx="1863346" cy="1683819"/>
          </a:xfrm>
        </p:grpSpPr>
        <p:grpSp>
          <p:nvGrpSpPr>
            <p:cNvPr id="87" name="Group 86"/>
            <p:cNvGrpSpPr/>
            <p:nvPr/>
          </p:nvGrpSpPr>
          <p:grpSpPr>
            <a:xfrm>
              <a:off x="266700" y="3822700"/>
              <a:ext cx="424211" cy="1683819"/>
              <a:chOff x="266700" y="3822700"/>
              <a:chExt cx="584200" cy="168381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3" name="Rectangle 92"/>
              <p:cNvSpPr/>
              <p:nvPr/>
            </p:nvSpPr>
            <p:spPr>
              <a:xfrm>
                <a:off x="426690" y="4080410"/>
                <a:ext cx="264221" cy="14261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gular Pentagon 93"/>
              <p:cNvSpPr/>
              <p:nvPr/>
            </p:nvSpPr>
            <p:spPr>
              <a:xfrm>
                <a:off x="266700" y="3822700"/>
                <a:ext cx="584200" cy="257710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478806" y="4330700"/>
              <a:ext cx="1651240" cy="1524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78805" y="4991100"/>
              <a:ext cx="1651241" cy="127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052180" y="3848100"/>
            <a:ext cx="424211" cy="1683819"/>
            <a:chOff x="266700" y="3822700"/>
            <a:chExt cx="584200" cy="16838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2" name="Rectangle 101"/>
            <p:cNvSpPr/>
            <p:nvPr/>
          </p:nvSpPr>
          <p:spPr>
            <a:xfrm>
              <a:off x="426690" y="4080410"/>
              <a:ext cx="264221" cy="142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gular Pentagon 102"/>
            <p:cNvSpPr/>
            <p:nvPr/>
          </p:nvSpPr>
          <p:spPr>
            <a:xfrm>
              <a:off x="266700" y="3822700"/>
              <a:ext cx="584200" cy="257710"/>
            </a:xfrm>
            <a:prstGeom prst="pen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787791" y="3848100"/>
            <a:ext cx="424211" cy="1683819"/>
            <a:chOff x="266700" y="3822700"/>
            <a:chExt cx="584200" cy="16838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0" name="Rectangle 99"/>
            <p:cNvSpPr/>
            <p:nvPr/>
          </p:nvSpPr>
          <p:spPr>
            <a:xfrm>
              <a:off x="426690" y="4080410"/>
              <a:ext cx="264221" cy="142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gular Pentagon 100"/>
            <p:cNvSpPr/>
            <p:nvPr/>
          </p:nvSpPr>
          <p:spPr>
            <a:xfrm>
              <a:off x="266700" y="3822700"/>
              <a:ext cx="584200" cy="257710"/>
            </a:xfrm>
            <a:prstGeom prst="pen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4330700"/>
            <a:ext cx="9519842" cy="812800"/>
            <a:chOff x="0" y="4330700"/>
            <a:chExt cx="9519842" cy="812800"/>
          </a:xfrm>
        </p:grpSpPr>
        <p:sp>
          <p:nvSpPr>
            <p:cNvPr id="80" name="Rounded Rectangle 79"/>
            <p:cNvSpPr/>
            <p:nvPr/>
          </p:nvSpPr>
          <p:spPr>
            <a:xfrm>
              <a:off x="6784231" y="4330700"/>
              <a:ext cx="2735611" cy="127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784231" y="4991100"/>
              <a:ext cx="2735611" cy="127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264285" y="4356100"/>
              <a:ext cx="2735611" cy="127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264285" y="5016500"/>
              <a:ext cx="2735611" cy="127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088104" y="4330700"/>
              <a:ext cx="2735611" cy="127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088104" y="4991100"/>
              <a:ext cx="2735611" cy="127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0" y="4356100"/>
              <a:ext cx="1264285" cy="127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0" y="5016500"/>
              <a:ext cx="1264285" cy="127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895090" y="328477"/>
            <a:ext cx="5532120" cy="754052"/>
            <a:chOff x="3895090" y="328477"/>
            <a:chExt cx="5532120" cy="754052"/>
          </a:xfrm>
        </p:grpSpPr>
        <p:sp>
          <p:nvSpPr>
            <p:cNvPr id="132" name="Snip Same Side Corner Rectangle 131"/>
            <p:cNvSpPr/>
            <p:nvPr/>
          </p:nvSpPr>
          <p:spPr>
            <a:xfrm>
              <a:off x="3895090" y="328477"/>
              <a:ext cx="553212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สี่เหลี่ยมผืนผ้า 1"/>
            <p:cNvSpPr/>
            <p:nvPr/>
          </p:nvSpPr>
          <p:spPr>
            <a:xfrm>
              <a:off x="4146550" y="374643"/>
              <a:ext cx="50140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พิจารณาและทำความเข้าใจปัญหา 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526933" y="3527775"/>
            <a:ext cx="1985818" cy="589850"/>
            <a:chOff x="8739039" y="3108675"/>
            <a:chExt cx="1985818" cy="589850"/>
          </a:xfrm>
        </p:grpSpPr>
        <p:sp>
          <p:nvSpPr>
            <p:cNvPr id="44" name="Rounded Rectangle 43"/>
            <p:cNvSpPr/>
            <p:nvPr/>
          </p:nvSpPr>
          <p:spPr>
            <a:xfrm>
              <a:off x="8739039" y="3108675"/>
              <a:ext cx="1985818" cy="589850"/>
            </a:xfrm>
            <a:prstGeom prst="roundRect">
              <a:avLst>
                <a:gd name="adj" fmla="val 15196"/>
              </a:avLst>
            </a:prstGeom>
            <a:solidFill>
              <a:srgbClr val="FFC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00347" y="3141990"/>
              <a:ext cx="16632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เขตโรงเรียน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028" name="Picture 4" descr="C:\Users\tongchai.cha\Desktop\Picture1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13322303" cy="74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7662232" y="1513531"/>
            <a:ext cx="3367045" cy="1161606"/>
            <a:chOff x="1373801" y="799342"/>
            <a:chExt cx="3367045" cy="1161606"/>
          </a:xfrm>
        </p:grpSpPr>
        <p:sp>
          <p:nvSpPr>
            <p:cNvPr id="62" name="Rounded Rectangle 61"/>
            <p:cNvSpPr/>
            <p:nvPr/>
          </p:nvSpPr>
          <p:spPr>
            <a:xfrm>
              <a:off x="1373801" y="799342"/>
              <a:ext cx="3367045" cy="1122884"/>
            </a:xfrm>
            <a:prstGeom prst="roundRect">
              <a:avLst>
                <a:gd name="adj" fmla="val 10580"/>
              </a:avLst>
            </a:prstGeom>
            <a:solidFill>
              <a:schemeClr val="bg1"/>
            </a:solidFill>
            <a:ln>
              <a:solidFill>
                <a:srgbClr val="82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718021" y="822175"/>
              <a:ext cx="2678605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 smtClean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ลงมือแก้ปัญหา</a:t>
              </a:r>
            </a:p>
            <a:p>
              <a:pPr algn="ctr"/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นำไปใช้ที่โรงเรียน</a:t>
              </a:r>
              <a:endPara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7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661150" y="0"/>
            <a:ext cx="6661150" cy="746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61150" y="-2"/>
            <a:ext cx="6671130" cy="4513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777770"/>
            <a:ext cx="6661150" cy="1689830"/>
          </a:xfrm>
          <a:prstGeom prst="rect">
            <a:avLst/>
          </a:prstGeom>
          <a:solidFill>
            <a:srgbClr val="91B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6661150" cy="5777771"/>
          </a:xfrm>
          <a:prstGeom prst="rect">
            <a:avLst/>
          </a:prstGeom>
          <a:solidFill>
            <a:srgbClr val="CEB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511432"/>
            <a:ext cx="6661150" cy="266339"/>
          </a:xfrm>
          <a:prstGeom prst="rect">
            <a:avLst/>
          </a:prstGeom>
          <a:solidFill>
            <a:srgbClr val="82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5" descr="C:\Users\tongchai.cha\Desktop\PTT_วิทยาการคำนวณ_ป.2\แบบ\154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237793"/>
            <a:ext cx="1758043" cy="23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tongchai.cha\Desktop\PTT_วิทยาการคำนวณ_ป.2\แบบ\3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" y="3019512"/>
            <a:ext cx="2485160" cy="29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895090" y="328477"/>
            <a:ext cx="5532120" cy="754052"/>
            <a:chOff x="3895090" y="328477"/>
            <a:chExt cx="5532120" cy="754052"/>
          </a:xfrm>
        </p:grpSpPr>
        <p:sp>
          <p:nvSpPr>
            <p:cNvPr id="17" name="Snip Same Side Corner Rectangle 16"/>
            <p:cNvSpPr/>
            <p:nvPr/>
          </p:nvSpPr>
          <p:spPr>
            <a:xfrm>
              <a:off x="3895090" y="328477"/>
              <a:ext cx="553212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สี่เหลี่ยมผืนผ้า 1"/>
            <p:cNvSpPr/>
            <p:nvPr/>
          </p:nvSpPr>
          <p:spPr>
            <a:xfrm>
              <a:off x="4146550" y="374643"/>
              <a:ext cx="50140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พิจารณาและทำความเข้าใจปัญหา 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 descr="C:\Users\tongchai.cha\Desktop\PTT_วิทยาการคำนวณ_ป.2\แบบ\99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629" y="4854820"/>
            <a:ext cx="1135541" cy="111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420382" y="1111531"/>
            <a:ext cx="4481536" cy="1161606"/>
            <a:chOff x="816555" y="751746"/>
            <a:chExt cx="4481536" cy="1161606"/>
          </a:xfrm>
        </p:grpSpPr>
        <p:sp>
          <p:nvSpPr>
            <p:cNvPr id="21" name="Rounded Rectangle 20"/>
            <p:cNvSpPr/>
            <p:nvPr/>
          </p:nvSpPr>
          <p:spPr>
            <a:xfrm>
              <a:off x="816555" y="751746"/>
              <a:ext cx="4481536" cy="1122884"/>
            </a:xfrm>
            <a:prstGeom prst="roundRect">
              <a:avLst>
                <a:gd name="adj" fmla="val 10580"/>
              </a:avLst>
            </a:prstGeom>
            <a:solidFill>
              <a:schemeClr val="bg1"/>
            </a:solidFill>
            <a:ln>
              <a:solidFill>
                <a:srgbClr val="8264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00364" y="774579"/>
              <a:ext cx="4313918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ตรวจสอบผลการแก้ปัญหา </a:t>
              </a:r>
              <a:endParaRPr lang="en-US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32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สามารถ</a:t>
              </a:r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กันฝนตกหนักและลมแรงได้</a:t>
              </a:r>
              <a:endPara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9" name="Picture 14" descr="C:\Users\tongchai.cha\Desktop\PTT_วิทยาการคำนวณ_ป.2\แบบ\17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020" y="2240189"/>
            <a:ext cx="57721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1170" y="4513206"/>
            <a:ext cx="6671130" cy="4557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C:\Users\tongchai.cha\Desktop\Tom\infor\infographic1363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522" y="3816746"/>
            <a:ext cx="1842025" cy="136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6661150" y="2273137"/>
            <a:ext cx="0" cy="499876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78032" y="4652645"/>
            <a:ext cx="5273674" cy="881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15791" y="6010275"/>
            <a:ext cx="6044873" cy="127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8032" y="4770381"/>
            <a:ext cx="5273674" cy="763642"/>
          </a:xfrm>
          <a:prstGeom prst="rect">
            <a:avLst/>
          </a:prstGeom>
          <a:solidFill>
            <a:srgbClr val="194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85932" y="3349625"/>
            <a:ext cx="292100" cy="2730500"/>
          </a:xfrm>
          <a:prstGeom prst="rect">
            <a:avLst/>
          </a:prstGeom>
          <a:solidFill>
            <a:srgbClr val="30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751707" y="3349625"/>
            <a:ext cx="292100" cy="2730500"/>
          </a:xfrm>
          <a:prstGeom prst="rect">
            <a:avLst/>
          </a:prstGeom>
          <a:solidFill>
            <a:srgbClr val="30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85932" y="3057525"/>
            <a:ext cx="292100" cy="292100"/>
          </a:xfrm>
          <a:prstGeom prst="ellipse">
            <a:avLst/>
          </a:prstGeom>
          <a:solidFill>
            <a:srgbClr val="30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751707" y="3057525"/>
            <a:ext cx="292100" cy="292100"/>
          </a:xfrm>
          <a:prstGeom prst="ellipse">
            <a:avLst/>
          </a:prstGeom>
          <a:solidFill>
            <a:srgbClr val="30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9822768" y="2897187"/>
            <a:ext cx="292101" cy="5565775"/>
          </a:xfrm>
          <a:prstGeom prst="rect">
            <a:avLst/>
          </a:prstGeom>
          <a:solidFill>
            <a:srgbClr val="30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9" name="Group 2048"/>
          <p:cNvGrpSpPr/>
          <p:nvPr/>
        </p:nvGrpSpPr>
        <p:grpSpPr>
          <a:xfrm>
            <a:off x="11408415" y="439693"/>
            <a:ext cx="1655081" cy="1690764"/>
            <a:chOff x="10456774" y="448071"/>
            <a:chExt cx="1655081" cy="1690764"/>
          </a:xfrm>
        </p:grpSpPr>
        <p:grpSp>
          <p:nvGrpSpPr>
            <p:cNvPr id="2048" name="Group 2047"/>
            <p:cNvGrpSpPr/>
            <p:nvPr/>
          </p:nvGrpSpPr>
          <p:grpSpPr>
            <a:xfrm>
              <a:off x="10456774" y="448071"/>
              <a:ext cx="1655081" cy="1690764"/>
              <a:chOff x="10953750" y="728586"/>
              <a:chExt cx="1655081" cy="169076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953750" y="728586"/>
                <a:ext cx="1655081" cy="169076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8264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60089" y="1397325"/>
                <a:ext cx="336530" cy="3365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2011826" y="1230955"/>
                <a:ext cx="179803" cy="179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2294544" y="938865"/>
                <a:ext cx="116402" cy="1164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432017" y="1733855"/>
                <a:ext cx="179803" cy="179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205977" y="2105429"/>
                <a:ext cx="116402" cy="1164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1432016" y="1203552"/>
                <a:ext cx="179803" cy="179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011826" y="1738187"/>
                <a:ext cx="179803" cy="179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146596" y="919961"/>
                <a:ext cx="116402" cy="1164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2294544" y="2053840"/>
                <a:ext cx="116402" cy="1164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53" name="Picture 5" descr="C:\Users\tongchai.cha\Desktop\PTT_วิทยาการคำนวณ_ป.2\แบบ\3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736065" y="474466"/>
              <a:ext cx="1190625" cy="150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tongchai.cha\Desktop\PTT_วิทยาการคำนวณ_ป.2\แบบ\176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67244" y="2888884"/>
            <a:ext cx="4881965" cy="26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0" y="5054600"/>
            <a:ext cx="13322300" cy="2413000"/>
          </a:xfrm>
          <a:prstGeom prst="rect">
            <a:avLst/>
          </a:prstGeom>
          <a:solidFill>
            <a:srgbClr val="91B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3322300" cy="5054600"/>
          </a:xfrm>
          <a:prstGeom prst="rect">
            <a:avLst/>
          </a:prstGeom>
          <a:solidFill>
            <a:srgbClr val="CEB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1" descr="C:\Users\tongchai.cha\Desktop\PTT_วิทยาการคำนวณ_ป.2\แบบ\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930" y="1047961"/>
            <a:ext cx="9923840" cy="317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4788261"/>
            <a:ext cx="13322300" cy="266339"/>
          </a:xfrm>
          <a:prstGeom prst="rect">
            <a:avLst/>
          </a:prstGeom>
          <a:solidFill>
            <a:srgbClr val="826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tongchai.cha\Desktop\PTT_วิทยาการคำนวณ_ป.2\แบบ\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727" y="2611078"/>
            <a:ext cx="2485160" cy="29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AD52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46550" y="328477"/>
            <a:ext cx="5029200" cy="754052"/>
            <a:chOff x="4146550" y="328477"/>
            <a:chExt cx="5029200" cy="754052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4146550" y="328477"/>
              <a:ext cx="5029200" cy="707886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9AD52F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4146550" y="374643"/>
              <a:ext cx="50140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การแก้ปัญหาเบื้องต้น</a:t>
              </a:r>
              <a:endPara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031" name="Picture 7" descr="C:\Users\tongchai.cha\Desktop\PTT_วิทยาการคำนวณ_ป.2\แบบ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25" y="2984093"/>
            <a:ext cx="2060864" cy="40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ngchai.cha\Desktop\PTT_วิทยาการคำนวณ_ป.2\แบบ\33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378" y="5030838"/>
            <a:ext cx="4163650" cy="20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4087955" y="4253519"/>
            <a:ext cx="3009900" cy="2776429"/>
            <a:chOff x="1228538" y="4157771"/>
            <a:chExt cx="3009900" cy="2776429"/>
          </a:xfrm>
        </p:grpSpPr>
        <p:sp>
          <p:nvSpPr>
            <p:cNvPr id="35" name="Rounded Rectangle 34"/>
            <p:cNvSpPr/>
            <p:nvPr/>
          </p:nvSpPr>
          <p:spPr>
            <a:xfrm>
              <a:off x="1228538" y="4800352"/>
              <a:ext cx="3009900" cy="21338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84403" y="5780018"/>
              <a:ext cx="2098170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เขียนบอกเล่า</a:t>
              </a:r>
              <a:endPara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003238" y="4157771"/>
              <a:ext cx="1460500" cy="1460500"/>
              <a:chOff x="2003238" y="4157771"/>
              <a:chExt cx="1460500" cy="14605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003238" y="4157771"/>
                <a:ext cx="1460500" cy="146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2" descr="C:\Users\tongchai.cha\Desktop\PTT_วิทยาการคำนวณ_ป.2\แบบ\40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5340" y="4489873"/>
                <a:ext cx="796297" cy="796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10246999" y="4253519"/>
            <a:ext cx="3009900" cy="2776429"/>
            <a:chOff x="8128000" y="4157771"/>
            <a:chExt cx="3009900" cy="2776429"/>
          </a:xfrm>
        </p:grpSpPr>
        <p:sp>
          <p:nvSpPr>
            <p:cNvPr id="41" name="Rounded Rectangle 40"/>
            <p:cNvSpPr/>
            <p:nvPr/>
          </p:nvSpPr>
          <p:spPr>
            <a:xfrm>
              <a:off x="8128000" y="4800352"/>
              <a:ext cx="3009900" cy="21338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702904" y="5780018"/>
              <a:ext cx="1907427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ใช้สัญลักษณ์</a:t>
              </a:r>
              <a:endPara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902700" y="4157771"/>
              <a:ext cx="1460500" cy="1460500"/>
              <a:chOff x="8926368" y="4157771"/>
              <a:chExt cx="1460500" cy="14605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8926368" y="4157771"/>
                <a:ext cx="1460500" cy="14605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9286772" y="4634146"/>
                <a:ext cx="739693" cy="507750"/>
                <a:chOff x="2602045" y="6083088"/>
                <a:chExt cx="739693" cy="507750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2818227" y="6083088"/>
                  <a:ext cx="523511" cy="216112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Diamond 46"/>
                <p:cNvSpPr/>
                <p:nvPr/>
              </p:nvSpPr>
              <p:spPr>
                <a:xfrm>
                  <a:off x="2602045" y="6249294"/>
                  <a:ext cx="341544" cy="341544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009900" y="6372225"/>
                  <a:ext cx="331838" cy="16668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9" name="Group 48"/>
          <p:cNvGrpSpPr/>
          <p:nvPr/>
        </p:nvGrpSpPr>
        <p:grpSpPr>
          <a:xfrm>
            <a:off x="7167477" y="4253519"/>
            <a:ext cx="3009900" cy="2776429"/>
            <a:chOff x="4579335" y="4157771"/>
            <a:chExt cx="3009900" cy="2776429"/>
          </a:xfrm>
        </p:grpSpPr>
        <p:grpSp>
          <p:nvGrpSpPr>
            <p:cNvPr id="50" name="Group 49"/>
            <p:cNvGrpSpPr/>
            <p:nvPr/>
          </p:nvGrpSpPr>
          <p:grpSpPr>
            <a:xfrm>
              <a:off x="4579335" y="4157771"/>
              <a:ext cx="3009900" cy="2776429"/>
              <a:chOff x="4579335" y="4157771"/>
              <a:chExt cx="3009900" cy="277642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579335" y="4800352"/>
                <a:ext cx="3009900" cy="21338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354035" y="4157771"/>
                <a:ext cx="1460500" cy="1460500"/>
                <a:chOff x="5354035" y="4157771"/>
                <a:chExt cx="1460500" cy="1460500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5354035" y="4157771"/>
                  <a:ext cx="1460500" cy="14605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5" name="Picture 3" descr="C:\Users\tongchai.cha\Desktop\New Inforgrapic\picture.png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7963" y="4531699"/>
                  <a:ext cx="712644" cy="7126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1" name="TextBox 50"/>
            <p:cNvSpPr txBox="1"/>
            <p:nvPr/>
          </p:nvSpPr>
          <p:spPr>
            <a:xfrm>
              <a:off x="5296092" y="5780018"/>
              <a:ext cx="1576386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วาดภาพ</a:t>
              </a:r>
              <a:endPara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17647" y="2417037"/>
            <a:ext cx="9123570" cy="673956"/>
            <a:chOff x="2717647" y="2412305"/>
            <a:chExt cx="9123570" cy="673956"/>
          </a:xfrm>
        </p:grpSpPr>
        <p:sp>
          <p:nvSpPr>
            <p:cNvPr id="57" name="TextBox 56"/>
            <p:cNvSpPr txBox="1"/>
            <p:nvPr/>
          </p:nvSpPr>
          <p:spPr>
            <a:xfrm>
              <a:off x="3430088" y="2412305"/>
              <a:ext cx="8411129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การแสดงลำดับขั้นตอน ช่วยให้เกิดความเข้าใจ ตรวจสอบได้ง่าย</a:t>
              </a:r>
              <a:endPara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717647" y="2435666"/>
              <a:ext cx="895571" cy="627234"/>
              <a:chOff x="3908238" y="1477742"/>
              <a:chExt cx="895571" cy="62723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908238" y="1477742"/>
                <a:ext cx="548648" cy="54864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 </a:t>
                </a:r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26646" y="1520201"/>
                <a:ext cx="877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3200" dirty="0" smtClean="0">
                    <a:solidFill>
                      <a:schemeClr val="bg1"/>
                    </a:solidFill>
                    <a:latin typeface="Aksorn Bold" pitchFamily="50" charset="-34"/>
                    <a:cs typeface="Aksorn Bold" pitchFamily="50" charset="-34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717647" y="1405768"/>
            <a:ext cx="5622725" cy="673956"/>
            <a:chOff x="2717647" y="1405768"/>
            <a:chExt cx="5622725" cy="673956"/>
          </a:xfrm>
        </p:grpSpPr>
        <p:sp>
          <p:nvSpPr>
            <p:cNvPr id="56" name="TextBox 55"/>
            <p:cNvSpPr txBox="1"/>
            <p:nvPr/>
          </p:nvSpPr>
          <p:spPr>
            <a:xfrm>
              <a:off x="3430088" y="1405768"/>
              <a:ext cx="4910284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การแก้ปัญหามีลำดับขั้นตอน</a:t>
              </a:r>
              <a:endPara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717647" y="1429129"/>
              <a:ext cx="895571" cy="627234"/>
              <a:chOff x="3908238" y="1477742"/>
              <a:chExt cx="895571" cy="627234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908238" y="1477742"/>
                <a:ext cx="548648" cy="54864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 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926646" y="1520201"/>
                <a:ext cx="877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3200" dirty="0" smtClean="0">
                    <a:solidFill>
                      <a:schemeClr val="bg1"/>
                    </a:solidFill>
                    <a:latin typeface="Aksorn Bold" pitchFamily="50" charset="-34"/>
                    <a:cs typeface="Aksorn Bold" pitchFamily="50" charset="-34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717647" y="3428305"/>
            <a:ext cx="7009374" cy="673956"/>
            <a:chOff x="2717647" y="3428305"/>
            <a:chExt cx="7009374" cy="673956"/>
          </a:xfrm>
        </p:grpSpPr>
        <p:sp>
          <p:nvSpPr>
            <p:cNvPr id="59" name="TextBox 58"/>
            <p:cNvSpPr txBox="1"/>
            <p:nvPr/>
          </p:nvSpPr>
          <p:spPr>
            <a:xfrm>
              <a:off x="3430087" y="3428305"/>
              <a:ext cx="6296934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การแสดงขั้นตอนการแก้ปัญหา ทำได้หลายวิธี</a:t>
              </a:r>
              <a:endPara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717647" y="3451666"/>
              <a:ext cx="895571" cy="627234"/>
              <a:chOff x="3908238" y="1477742"/>
              <a:chExt cx="895571" cy="627234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908238" y="1477742"/>
                <a:ext cx="548648" cy="54864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/>
                  <a:t> </a:t>
                </a:r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926646" y="1520201"/>
                <a:ext cx="877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3200" dirty="0" smtClean="0">
                    <a:solidFill>
                      <a:schemeClr val="bg1"/>
                    </a:solidFill>
                    <a:latin typeface="Aksorn Bold" pitchFamily="50" charset="-34"/>
                    <a:cs typeface="Aksorn Bold" pitchFamily="50" charset="-34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Aksorn Bold" pitchFamily="50" charset="-34"/>
                  <a:cs typeface="Aksorn Bold" pitchFamily="50" charset="-34"/>
                </a:endParaRPr>
              </a:p>
            </p:txBody>
          </p:sp>
        </p:grpSp>
      </p:grpSp>
      <p:pic>
        <p:nvPicPr>
          <p:cNvPr id="60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3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653</Words>
  <Application>Microsoft Office PowerPoint</Application>
  <PresentationFormat>Custom</PresentationFormat>
  <Paragraphs>202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Angsana New</vt:lpstr>
      <vt:lpstr>Cordia New</vt:lpstr>
      <vt:lpstr>AngsanaUPC</vt:lpstr>
      <vt:lpstr>Calibri</vt:lpstr>
      <vt:lpstr>Wingdings</vt:lpstr>
      <vt:lpstr>TH Sarabun New</vt:lpstr>
      <vt:lpstr>Aksorn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Kobkul Doungmanee</cp:lastModifiedBy>
  <cp:revision>483</cp:revision>
  <cp:lastPrinted>2018-10-17T08:19:34Z</cp:lastPrinted>
  <dcterms:created xsi:type="dcterms:W3CDTF">2017-09-19T00:56:44Z</dcterms:created>
  <dcterms:modified xsi:type="dcterms:W3CDTF">2019-09-14T08:11:44Z</dcterms:modified>
</cp:coreProperties>
</file>