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50" r:id="rId2"/>
    <p:sldId id="282" r:id="rId3"/>
    <p:sldId id="336" r:id="rId4"/>
    <p:sldId id="318" r:id="rId5"/>
    <p:sldId id="319" r:id="rId6"/>
    <p:sldId id="343" r:id="rId7"/>
    <p:sldId id="344" r:id="rId8"/>
    <p:sldId id="345" r:id="rId9"/>
    <p:sldId id="327" r:id="rId10"/>
    <p:sldId id="337" r:id="rId11"/>
    <p:sldId id="339" r:id="rId12"/>
    <p:sldId id="340" r:id="rId13"/>
    <p:sldId id="341" r:id="rId14"/>
    <p:sldId id="342" r:id="rId15"/>
    <p:sldId id="347" r:id="rId16"/>
    <p:sldId id="328" r:id="rId17"/>
    <p:sldId id="348" r:id="rId18"/>
  </p:sldIdLst>
  <p:sldSz cx="13322300" cy="7467600"/>
  <p:notesSz cx="9926638" cy="6797675"/>
  <p:embeddedFontLst>
    <p:embeddedFont>
      <p:font typeface="Angsana New" pitchFamily="18" charset="-34"/>
      <p:regular r:id="rId21"/>
      <p:bold r:id="rId22"/>
      <p:italic r:id="rId23"/>
      <p:boldItalic r:id="rId24"/>
    </p:embeddedFont>
    <p:embeddedFont>
      <p:font typeface="Cordia New" pitchFamily="34" charset="-34"/>
      <p:regular r:id="rId25"/>
      <p:bold r:id="rId26"/>
      <p:italic r:id="rId27"/>
      <p:boldItalic r:id="rId28"/>
    </p:embeddedFont>
    <p:embeddedFont>
      <p:font typeface="AngsanaUPC" pitchFamily="18" charset="-34"/>
      <p:regular r:id="rId29"/>
      <p:bold r:id="rId30"/>
      <p:italic r:id="rId31"/>
      <p:boldItalic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TH Sarabun New" pitchFamily="34" charset="-34"/>
      <p:regular r:id="rId37"/>
      <p:bold r:id="rId38"/>
      <p:italic r:id="rId39"/>
      <p:boldItalic r:id="rId40"/>
    </p:embeddedFont>
    <p:embeddedFont>
      <p:font typeface="TH SarabunIT๙" charset="-34"/>
      <p:regular r:id="rId41"/>
      <p:bold r:id="rId42"/>
      <p:italic r:id="rId43"/>
      <p:boldItalic r:id="rId44"/>
    </p:embeddedFont>
  </p:embeddedFontLst>
  <p:defaultTextStyle>
    <a:defPPr>
      <a:defRPr lang="th-TH"/>
    </a:defPPr>
    <a:lvl1pPr marL="0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593994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187988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1781983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2375977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2969971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3563965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4157960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4751954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annakarn Boonyok" initials="W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D52F"/>
    <a:srgbClr val="C1E57F"/>
    <a:srgbClr val="E6BA00"/>
    <a:srgbClr val="FFF2BD"/>
    <a:srgbClr val="C7B69A"/>
    <a:srgbClr val="EE0000"/>
    <a:srgbClr val="00B0F0"/>
    <a:srgbClr val="009ED6"/>
    <a:srgbClr val="492303"/>
    <a:srgbClr val="FED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96" autoAdjust="0"/>
    <p:restoredTop sz="92374" autoAdjust="0"/>
  </p:normalViewPr>
  <p:slideViewPr>
    <p:cSldViewPr snapToGrid="0" showGuides="1">
      <p:cViewPr varScale="1">
        <p:scale>
          <a:sx n="63" d="100"/>
          <a:sy n="63" d="100"/>
        </p:scale>
        <p:origin x="-624" y="-72"/>
      </p:cViewPr>
      <p:guideLst>
        <p:guide orient="horz" pos="2352"/>
        <p:guide pos="41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442" cy="3401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949" y="0"/>
            <a:ext cx="4302442" cy="3401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6FAC5-F745-40C0-ADAD-5E17D322EB25}" type="datetimeFigureOut">
              <a:rPr lang="en-US" smtClean="0"/>
              <a:t>14/09/2019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6398"/>
            <a:ext cx="4302442" cy="3401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949" y="6456398"/>
            <a:ext cx="4302442" cy="3401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20892-220C-42DC-AD7C-9FF28B62B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30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AE21980-6D6E-41E6-9B87-CE82BDA2C158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89225" y="509588"/>
            <a:ext cx="454818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28895"/>
            <a:ext cx="7941310" cy="305895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9DC3DCE-ABB4-4315-955F-B07EF0EAE0D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3331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 txBox="1"/>
          <p:nvPr/>
        </p:nvSpPr>
        <p:spPr>
          <a:xfrm>
            <a:off x="5622791" y="6456607"/>
            <a:ext cx="4301543" cy="339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3177" tIns="46589" rIns="93177" bIns="46589" anchor="b" anchorCtr="0" compatLnSpc="1"/>
          <a:lstStyle/>
          <a:p>
            <a:pPr algn="r" defTabSz="93177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627D65-1B76-4933-84BE-FA6175666090}" type="slidenum">
              <a:pPr algn="r" defTabSz="931774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th-TH" sz="1200">
              <a:solidFill>
                <a:srgbClr val="000000"/>
              </a:solidFill>
              <a:latin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1384046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9173" y="2319797"/>
            <a:ext cx="11323955" cy="16006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8345" y="4231640"/>
            <a:ext cx="9325610" cy="19083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3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7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1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5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6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3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5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1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1949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6128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8667" y="299051"/>
            <a:ext cx="2997518" cy="63716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6115" y="299051"/>
            <a:ext cx="8770514" cy="63716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488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491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370" y="4798625"/>
            <a:ext cx="11323955" cy="1483148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2370" y="3165088"/>
            <a:ext cx="11323955" cy="163353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9399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8798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819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759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699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639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579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519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352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6115" y="1742440"/>
            <a:ext cx="5884016" cy="492827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2169" y="1742440"/>
            <a:ext cx="5884016" cy="492827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3513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115" y="1671567"/>
            <a:ext cx="5886329" cy="69663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3994" indent="0">
              <a:buNone/>
              <a:defRPr sz="2600" b="1"/>
            </a:lvl2pPr>
            <a:lvl3pPr marL="1187988" indent="0">
              <a:buNone/>
              <a:defRPr sz="2300" b="1"/>
            </a:lvl3pPr>
            <a:lvl4pPr marL="1781983" indent="0">
              <a:buNone/>
              <a:defRPr sz="2100" b="1"/>
            </a:lvl4pPr>
            <a:lvl5pPr marL="2375977" indent="0">
              <a:buNone/>
              <a:defRPr sz="2100" b="1"/>
            </a:lvl5pPr>
            <a:lvl6pPr marL="2969971" indent="0">
              <a:buNone/>
              <a:defRPr sz="2100" b="1"/>
            </a:lvl6pPr>
            <a:lvl7pPr marL="3563965" indent="0">
              <a:buNone/>
              <a:defRPr sz="2100" b="1"/>
            </a:lvl7pPr>
            <a:lvl8pPr marL="4157960" indent="0">
              <a:buNone/>
              <a:defRPr sz="2100" b="1"/>
            </a:lvl8pPr>
            <a:lvl9pPr marL="4751954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115" y="2368197"/>
            <a:ext cx="5886329" cy="430251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67544" y="1671567"/>
            <a:ext cx="5888642" cy="69663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3994" indent="0">
              <a:buNone/>
              <a:defRPr sz="2600" b="1"/>
            </a:lvl2pPr>
            <a:lvl3pPr marL="1187988" indent="0">
              <a:buNone/>
              <a:defRPr sz="2300" b="1"/>
            </a:lvl3pPr>
            <a:lvl4pPr marL="1781983" indent="0">
              <a:buNone/>
              <a:defRPr sz="2100" b="1"/>
            </a:lvl4pPr>
            <a:lvl5pPr marL="2375977" indent="0">
              <a:buNone/>
              <a:defRPr sz="2100" b="1"/>
            </a:lvl5pPr>
            <a:lvl6pPr marL="2969971" indent="0">
              <a:buNone/>
              <a:defRPr sz="2100" b="1"/>
            </a:lvl6pPr>
            <a:lvl7pPr marL="3563965" indent="0">
              <a:buNone/>
              <a:defRPr sz="2100" b="1"/>
            </a:lvl7pPr>
            <a:lvl8pPr marL="4157960" indent="0">
              <a:buNone/>
              <a:defRPr sz="2100" b="1"/>
            </a:lvl8pPr>
            <a:lvl9pPr marL="4751954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67544" y="2368197"/>
            <a:ext cx="5888642" cy="430251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9365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021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0585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116" y="297321"/>
            <a:ext cx="4382945" cy="1265343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649" y="297322"/>
            <a:ext cx="7447536" cy="637339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116" y="1562665"/>
            <a:ext cx="4382945" cy="5108046"/>
          </a:xfrm>
        </p:spPr>
        <p:txBody>
          <a:bodyPr/>
          <a:lstStyle>
            <a:lvl1pPr marL="0" indent="0">
              <a:buNone/>
              <a:defRPr sz="1800"/>
            </a:lvl1pPr>
            <a:lvl2pPr marL="593994" indent="0">
              <a:buNone/>
              <a:defRPr sz="1600"/>
            </a:lvl2pPr>
            <a:lvl3pPr marL="1187988" indent="0">
              <a:buNone/>
              <a:defRPr sz="1300"/>
            </a:lvl3pPr>
            <a:lvl4pPr marL="1781983" indent="0">
              <a:buNone/>
              <a:defRPr sz="1200"/>
            </a:lvl4pPr>
            <a:lvl5pPr marL="2375977" indent="0">
              <a:buNone/>
              <a:defRPr sz="1200"/>
            </a:lvl5pPr>
            <a:lvl6pPr marL="2969971" indent="0">
              <a:buNone/>
              <a:defRPr sz="1200"/>
            </a:lvl6pPr>
            <a:lvl7pPr marL="3563965" indent="0">
              <a:buNone/>
              <a:defRPr sz="1200"/>
            </a:lvl7pPr>
            <a:lvl8pPr marL="4157960" indent="0">
              <a:buNone/>
              <a:defRPr sz="1200"/>
            </a:lvl8pPr>
            <a:lvl9pPr marL="475195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260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264" y="5227320"/>
            <a:ext cx="7993380" cy="617115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11264" y="667244"/>
            <a:ext cx="7993380" cy="4480560"/>
          </a:xfrm>
        </p:spPr>
        <p:txBody>
          <a:bodyPr/>
          <a:lstStyle>
            <a:lvl1pPr marL="0" indent="0">
              <a:buNone/>
              <a:defRPr sz="4200"/>
            </a:lvl1pPr>
            <a:lvl2pPr marL="593994" indent="0">
              <a:buNone/>
              <a:defRPr sz="3600"/>
            </a:lvl2pPr>
            <a:lvl3pPr marL="1187988" indent="0">
              <a:buNone/>
              <a:defRPr sz="3100"/>
            </a:lvl3pPr>
            <a:lvl4pPr marL="1781983" indent="0">
              <a:buNone/>
              <a:defRPr sz="2600"/>
            </a:lvl4pPr>
            <a:lvl5pPr marL="2375977" indent="0">
              <a:buNone/>
              <a:defRPr sz="2600"/>
            </a:lvl5pPr>
            <a:lvl6pPr marL="2969971" indent="0">
              <a:buNone/>
              <a:defRPr sz="2600"/>
            </a:lvl6pPr>
            <a:lvl7pPr marL="3563965" indent="0">
              <a:buNone/>
              <a:defRPr sz="2600"/>
            </a:lvl7pPr>
            <a:lvl8pPr marL="4157960" indent="0">
              <a:buNone/>
              <a:defRPr sz="2600"/>
            </a:lvl8pPr>
            <a:lvl9pPr marL="4751954" indent="0">
              <a:buNone/>
              <a:defRPr sz="26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11264" y="5844435"/>
            <a:ext cx="7993380" cy="876405"/>
          </a:xfrm>
        </p:spPr>
        <p:txBody>
          <a:bodyPr/>
          <a:lstStyle>
            <a:lvl1pPr marL="0" indent="0">
              <a:buNone/>
              <a:defRPr sz="1800"/>
            </a:lvl1pPr>
            <a:lvl2pPr marL="593994" indent="0">
              <a:buNone/>
              <a:defRPr sz="1600"/>
            </a:lvl2pPr>
            <a:lvl3pPr marL="1187988" indent="0">
              <a:buNone/>
              <a:defRPr sz="1300"/>
            </a:lvl3pPr>
            <a:lvl4pPr marL="1781983" indent="0">
              <a:buNone/>
              <a:defRPr sz="1200"/>
            </a:lvl4pPr>
            <a:lvl5pPr marL="2375977" indent="0">
              <a:buNone/>
              <a:defRPr sz="1200"/>
            </a:lvl5pPr>
            <a:lvl6pPr marL="2969971" indent="0">
              <a:buNone/>
              <a:defRPr sz="1200"/>
            </a:lvl6pPr>
            <a:lvl7pPr marL="3563965" indent="0">
              <a:buNone/>
              <a:defRPr sz="1200"/>
            </a:lvl7pPr>
            <a:lvl8pPr marL="4157960" indent="0">
              <a:buNone/>
              <a:defRPr sz="1200"/>
            </a:lvl8pPr>
            <a:lvl9pPr marL="475195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417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6115" y="299050"/>
            <a:ext cx="11990070" cy="1244600"/>
          </a:xfrm>
          <a:prstGeom prst="rect">
            <a:avLst/>
          </a:prstGeom>
        </p:spPr>
        <p:txBody>
          <a:bodyPr vert="horz" lIns="118799" tIns="59399" rIns="118799" bIns="593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115" y="1742440"/>
            <a:ext cx="11990070" cy="4928271"/>
          </a:xfrm>
          <a:prstGeom prst="rect">
            <a:avLst/>
          </a:prstGeom>
        </p:spPr>
        <p:txBody>
          <a:bodyPr vert="horz" lIns="118799" tIns="59399" rIns="118799" bIns="593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6115" y="6921359"/>
            <a:ext cx="3108537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51786" y="6921359"/>
            <a:ext cx="4218728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47648" y="6921359"/>
            <a:ext cx="3108537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145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87988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5496" indent="-445496" algn="l" defTabSz="1187988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65241" indent="-371246" algn="l" defTabSz="1187988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84986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78980" indent="-296997" algn="l" defTabSz="1187988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72974" indent="-296997" algn="l" defTabSz="1187988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6968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60963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54957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48951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593994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87988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1983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2375977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2969971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3563965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4157960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4751954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&#3627;&#3609;&#3656;&#3623;&#3618;3_&#3585;&#3634;&#3619;&#3592;&#3633;&#3604;&#3585;&#3634;&#3619;&#3652;&#3615;&#3621;&#3660;&#3629;&#3618;&#3656;&#3634;&#3591;&#3617;&#3637;&#3619;&#3632;&#3610;&#3610;.pptx" TargetMode="External"/><Relationship Id="rId3" Type="http://schemas.openxmlformats.org/officeDocument/2006/relationships/image" Target="../media/image2.png"/><Relationship Id="rId7" Type="http://schemas.openxmlformats.org/officeDocument/2006/relationships/hyperlink" Target="&#3627;&#3609;&#3656;&#3623;&#3618;2_&#3585;&#3634;&#3619;&#3605;&#3619;&#3623;&#3592;&#3627;&#3634;&#3586;&#3657;&#3629;&#3612;&#3636;&#3604;&#3614;&#3621;&#3634;&#3604;&#3586;&#3629;&#3591;&#3650;&#3611;&#3619;&#3649;&#3585;&#3619;&#3617;.pptx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&#3627;&#3609;&#3656;&#3623;&#3618;1_&#3585;&#3634;&#3619;&#3649;&#3585;&#3657;&#3611;&#3633;&#3597;&#3627;&#3634;&#3629;&#3618;&#3656;&#3634;&#3591;&#3648;&#3611;&#3655;&#3609;&#3586;&#3633;&#3657;&#3609;&#3605;&#3629;&#3609;.pptx" TargetMode="External"/><Relationship Id="rId11" Type="http://schemas.openxmlformats.org/officeDocument/2006/relationships/image" Target="../media/image4.png"/><Relationship Id="rId5" Type="http://schemas.openxmlformats.org/officeDocument/2006/relationships/hyperlink" Target="../../Slide%20PowerPoint_&#3626;&#3639;&#3656;&#3629;&#3611;&#3619;&#3632;&#3585;&#3629;&#3610;&#3585;&#3634;&#3619;&#3626;&#3629;&#3609;" TargetMode="External"/><Relationship Id="rId10" Type="http://schemas.openxmlformats.org/officeDocument/2006/relationships/hyperlink" Target="../Slide%20PPT_&#3623;&#3636;&#3607;&#3618;&#3634;&#3585;&#3634;&#3619;&#3588;&#3635;&#3609;&#3623;&#3603;%20&#3611;.2" TargetMode="External"/><Relationship Id="rId4" Type="http://schemas.openxmlformats.org/officeDocument/2006/relationships/image" Target="../media/image3.png"/><Relationship Id="rId9" Type="http://schemas.openxmlformats.org/officeDocument/2006/relationships/hyperlink" Target="&#3627;&#3609;&#3656;&#3623;&#3618;4_&#3585;&#3634;&#3619;&#3651;&#3594;&#3657;&#3648;&#3607;&#3588;&#3650;&#3609;&#3650;&#3621;&#3618;&#3637;&#3626;&#3634;&#3619;&#3626;&#3609;&#3648;&#3607;&#3624;&#3629;&#3618;&#3656;&#3634;&#3591;&#3611;&#3621;&#3629;&#3604;&#3616;&#3633;&#3618;.pptx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openxmlformats.org/officeDocument/2006/relationships/image" Target="../media/image24.png"/><Relationship Id="rId10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58" y="1729374"/>
            <a:ext cx="3449324" cy="493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0796" y="2206117"/>
            <a:ext cx="3478669" cy="438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lowchart: Data 2"/>
          <p:cNvSpPr/>
          <p:nvPr/>
        </p:nvSpPr>
        <p:spPr>
          <a:xfrm rot="10800000">
            <a:off x="5570401" y="-1"/>
            <a:ext cx="7754860" cy="1986751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rgbClr val="9AD52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77" name="Flowchart: Data 2"/>
          <p:cNvSpPr/>
          <p:nvPr/>
        </p:nvSpPr>
        <p:spPr>
          <a:xfrm rot="10800000">
            <a:off x="5484047" y="0"/>
            <a:ext cx="7845953" cy="188184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rgbClr val="9AD52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3" name="Flowchart: Data 2"/>
          <p:cNvSpPr/>
          <p:nvPr/>
        </p:nvSpPr>
        <p:spPr>
          <a:xfrm>
            <a:off x="-5696" y="-11803"/>
            <a:ext cx="9022402" cy="162856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rgbClr val="9AD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56" name="Flowchart: Data 2"/>
          <p:cNvSpPr/>
          <p:nvPr/>
        </p:nvSpPr>
        <p:spPr>
          <a:xfrm>
            <a:off x="-6564" y="0"/>
            <a:ext cx="9243053" cy="174207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  <a:gd name="connsiteX0" fmla="*/ 6 w 9744"/>
              <a:gd name="connsiteY0" fmla="*/ 10073 h 10073"/>
              <a:gd name="connsiteX1" fmla="*/ 0 w 9744"/>
              <a:gd name="connsiteY1" fmla="*/ 0 h 10073"/>
              <a:gd name="connsiteX2" fmla="*/ 9744 w 9744"/>
              <a:gd name="connsiteY2" fmla="*/ 118 h 10073"/>
              <a:gd name="connsiteX3" fmla="*/ 8006 w 9744"/>
              <a:gd name="connsiteY3" fmla="*/ 10073 h 10073"/>
              <a:gd name="connsiteX4" fmla="*/ 6 w 9744"/>
              <a:gd name="connsiteY4" fmla="*/ 10073 h 10073"/>
              <a:gd name="connsiteX0" fmla="*/ 6 w 9836"/>
              <a:gd name="connsiteY0" fmla="*/ 10000 h 10000"/>
              <a:gd name="connsiteX1" fmla="*/ 0 w 9836"/>
              <a:gd name="connsiteY1" fmla="*/ 0 h 10000"/>
              <a:gd name="connsiteX2" fmla="*/ 9836 w 9836"/>
              <a:gd name="connsiteY2" fmla="*/ 162 h 10000"/>
              <a:gd name="connsiteX3" fmla="*/ 8216 w 9836"/>
              <a:gd name="connsiteY3" fmla="*/ 10000 h 10000"/>
              <a:gd name="connsiteX4" fmla="*/ 6 w 9836"/>
              <a:gd name="connsiteY4" fmla="*/ 10000 h 10000"/>
              <a:gd name="connsiteX0" fmla="*/ 6 w 10061"/>
              <a:gd name="connsiteY0" fmla="*/ 10000 h 10000"/>
              <a:gd name="connsiteX1" fmla="*/ 0 w 10061"/>
              <a:gd name="connsiteY1" fmla="*/ 0 h 10000"/>
              <a:gd name="connsiteX2" fmla="*/ 10061 w 10061"/>
              <a:gd name="connsiteY2" fmla="*/ 117 h 10000"/>
              <a:gd name="connsiteX3" fmla="*/ 8353 w 10061"/>
              <a:gd name="connsiteY3" fmla="*/ 10000 h 10000"/>
              <a:gd name="connsiteX4" fmla="*/ 6 w 10061"/>
              <a:gd name="connsiteY4" fmla="*/ 10000 h 10000"/>
              <a:gd name="connsiteX0" fmla="*/ 6 w 10122"/>
              <a:gd name="connsiteY0" fmla="*/ 10000 h 10000"/>
              <a:gd name="connsiteX1" fmla="*/ 0 w 10122"/>
              <a:gd name="connsiteY1" fmla="*/ 0 h 10000"/>
              <a:gd name="connsiteX2" fmla="*/ 10122 w 10122"/>
              <a:gd name="connsiteY2" fmla="*/ 117 h 10000"/>
              <a:gd name="connsiteX3" fmla="*/ 8353 w 10122"/>
              <a:gd name="connsiteY3" fmla="*/ 10000 h 10000"/>
              <a:gd name="connsiteX4" fmla="*/ 6 w 10122"/>
              <a:gd name="connsiteY4" fmla="*/ 10000 h 10000"/>
              <a:gd name="connsiteX0" fmla="*/ 6 w 10221"/>
              <a:gd name="connsiteY0" fmla="*/ 10000 h 10000"/>
              <a:gd name="connsiteX1" fmla="*/ 0 w 10221"/>
              <a:gd name="connsiteY1" fmla="*/ 0 h 10000"/>
              <a:gd name="connsiteX2" fmla="*/ 10221 w 10221"/>
              <a:gd name="connsiteY2" fmla="*/ 117 h 10000"/>
              <a:gd name="connsiteX3" fmla="*/ 8353 w 10221"/>
              <a:gd name="connsiteY3" fmla="*/ 10000 h 10000"/>
              <a:gd name="connsiteX4" fmla="*/ 6 w 10221"/>
              <a:gd name="connsiteY4" fmla="*/ 10000 h 10000"/>
              <a:gd name="connsiteX0" fmla="*/ 6 w 10254"/>
              <a:gd name="connsiteY0" fmla="*/ 10000 h 10000"/>
              <a:gd name="connsiteX1" fmla="*/ 0 w 10254"/>
              <a:gd name="connsiteY1" fmla="*/ 0 h 10000"/>
              <a:gd name="connsiteX2" fmla="*/ 10254 w 10254"/>
              <a:gd name="connsiteY2" fmla="*/ 52 h 10000"/>
              <a:gd name="connsiteX3" fmla="*/ 8353 w 10254"/>
              <a:gd name="connsiteY3" fmla="*/ 10000 h 10000"/>
              <a:gd name="connsiteX4" fmla="*/ 6 w 10254"/>
              <a:gd name="connsiteY4" fmla="*/ 10000 h 10000"/>
              <a:gd name="connsiteX0" fmla="*/ 6 w 9857"/>
              <a:gd name="connsiteY0" fmla="*/ 10000 h 10000"/>
              <a:gd name="connsiteX1" fmla="*/ 0 w 9857"/>
              <a:gd name="connsiteY1" fmla="*/ 0 h 10000"/>
              <a:gd name="connsiteX2" fmla="*/ 9857 w 9857"/>
              <a:gd name="connsiteY2" fmla="*/ 117 h 10000"/>
              <a:gd name="connsiteX3" fmla="*/ 8353 w 9857"/>
              <a:gd name="connsiteY3" fmla="*/ 10000 h 10000"/>
              <a:gd name="connsiteX4" fmla="*/ 6 w 9857"/>
              <a:gd name="connsiteY4" fmla="*/ 10000 h 10000"/>
              <a:gd name="connsiteX0" fmla="*/ 6 w 10000"/>
              <a:gd name="connsiteY0" fmla="*/ 10000 h 10131"/>
              <a:gd name="connsiteX1" fmla="*/ 0 w 10000"/>
              <a:gd name="connsiteY1" fmla="*/ 0 h 10131"/>
              <a:gd name="connsiteX2" fmla="*/ 10000 w 10000"/>
              <a:gd name="connsiteY2" fmla="*/ 117 h 10131"/>
              <a:gd name="connsiteX3" fmla="*/ 7970 w 10000"/>
              <a:gd name="connsiteY3" fmla="*/ 10131 h 10131"/>
              <a:gd name="connsiteX4" fmla="*/ 6 w 10000"/>
              <a:gd name="connsiteY4" fmla="*/ 10000 h 10131"/>
              <a:gd name="connsiteX0" fmla="*/ 6 w 9866"/>
              <a:gd name="connsiteY0" fmla="*/ 10000 h 10131"/>
              <a:gd name="connsiteX1" fmla="*/ 0 w 9866"/>
              <a:gd name="connsiteY1" fmla="*/ 0 h 10131"/>
              <a:gd name="connsiteX2" fmla="*/ 9866 w 9866"/>
              <a:gd name="connsiteY2" fmla="*/ 248 h 10131"/>
              <a:gd name="connsiteX3" fmla="*/ 7970 w 9866"/>
              <a:gd name="connsiteY3" fmla="*/ 10131 h 10131"/>
              <a:gd name="connsiteX4" fmla="*/ 6 w 9866"/>
              <a:gd name="connsiteY4" fmla="*/ 10000 h 10131"/>
              <a:gd name="connsiteX0" fmla="*/ 6 w 9938"/>
              <a:gd name="connsiteY0" fmla="*/ 9871 h 10000"/>
              <a:gd name="connsiteX1" fmla="*/ 0 w 9938"/>
              <a:gd name="connsiteY1" fmla="*/ 0 h 10000"/>
              <a:gd name="connsiteX2" fmla="*/ 9938 w 9938"/>
              <a:gd name="connsiteY2" fmla="*/ 112 h 10000"/>
              <a:gd name="connsiteX3" fmla="*/ 8078 w 9938"/>
              <a:gd name="connsiteY3" fmla="*/ 10000 h 10000"/>
              <a:gd name="connsiteX4" fmla="*/ 6 w 9938"/>
              <a:gd name="connsiteY4" fmla="*/ 9871 h 10000"/>
              <a:gd name="connsiteX0" fmla="*/ 6 w 9898"/>
              <a:gd name="connsiteY0" fmla="*/ 9871 h 10000"/>
              <a:gd name="connsiteX1" fmla="*/ 0 w 9898"/>
              <a:gd name="connsiteY1" fmla="*/ 0 h 10000"/>
              <a:gd name="connsiteX2" fmla="*/ 9898 w 9898"/>
              <a:gd name="connsiteY2" fmla="*/ 156 h 10000"/>
              <a:gd name="connsiteX3" fmla="*/ 8128 w 9898"/>
              <a:gd name="connsiteY3" fmla="*/ 10000 h 10000"/>
              <a:gd name="connsiteX4" fmla="*/ 6 w 9898"/>
              <a:gd name="connsiteY4" fmla="*/ 9871 h 10000"/>
              <a:gd name="connsiteX0" fmla="*/ 6 w 10000"/>
              <a:gd name="connsiteY0" fmla="*/ 9871 h 9956"/>
              <a:gd name="connsiteX1" fmla="*/ 0 w 10000"/>
              <a:gd name="connsiteY1" fmla="*/ 0 h 9956"/>
              <a:gd name="connsiteX2" fmla="*/ 10000 w 10000"/>
              <a:gd name="connsiteY2" fmla="*/ 156 h 9956"/>
              <a:gd name="connsiteX3" fmla="*/ 8037 w 10000"/>
              <a:gd name="connsiteY3" fmla="*/ 9956 h 9956"/>
              <a:gd name="connsiteX4" fmla="*/ 6 w 10000"/>
              <a:gd name="connsiteY4" fmla="*/ 9871 h 9956"/>
              <a:gd name="connsiteX0" fmla="*/ 6 w 9952"/>
              <a:gd name="connsiteY0" fmla="*/ 9915 h 10000"/>
              <a:gd name="connsiteX1" fmla="*/ 0 w 9952"/>
              <a:gd name="connsiteY1" fmla="*/ 0 h 10000"/>
              <a:gd name="connsiteX2" fmla="*/ 9952 w 9952"/>
              <a:gd name="connsiteY2" fmla="*/ 157 h 10000"/>
              <a:gd name="connsiteX3" fmla="*/ 8037 w 9952"/>
              <a:gd name="connsiteY3" fmla="*/ 10000 h 10000"/>
              <a:gd name="connsiteX4" fmla="*/ 6 w 9952"/>
              <a:gd name="connsiteY4" fmla="*/ 9915 h 10000"/>
              <a:gd name="connsiteX0" fmla="*/ 6 w 10237"/>
              <a:gd name="connsiteY0" fmla="*/ 9960 h 10045"/>
              <a:gd name="connsiteX1" fmla="*/ 0 w 10237"/>
              <a:gd name="connsiteY1" fmla="*/ 45 h 10045"/>
              <a:gd name="connsiteX2" fmla="*/ 10237 w 10237"/>
              <a:gd name="connsiteY2" fmla="*/ 0 h 10045"/>
              <a:gd name="connsiteX3" fmla="*/ 8076 w 10237"/>
              <a:gd name="connsiteY3" fmla="*/ 10045 h 10045"/>
              <a:gd name="connsiteX4" fmla="*/ 6 w 10237"/>
              <a:gd name="connsiteY4" fmla="*/ 9960 h 10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7" h="10045">
                <a:moveTo>
                  <a:pt x="6" y="9960"/>
                </a:moveTo>
                <a:cubicBezTo>
                  <a:pt x="4" y="6710"/>
                  <a:pt x="2" y="3294"/>
                  <a:pt x="0" y="45"/>
                </a:cubicBezTo>
                <a:lnTo>
                  <a:pt x="10237" y="0"/>
                </a:lnTo>
                <a:lnTo>
                  <a:pt x="8076" y="10045"/>
                </a:lnTo>
                <a:lnTo>
                  <a:pt x="6" y="9960"/>
                </a:lnTo>
                <a:close/>
              </a:path>
            </a:pathLst>
          </a:custGeom>
          <a:solidFill>
            <a:srgbClr val="9AD52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dirty="0" smtClean="0"/>
              <a:t> </a:t>
            </a:r>
            <a:endParaRPr lang="en-US" dirty="0"/>
          </a:p>
        </p:txBody>
      </p:sp>
      <p:sp>
        <p:nvSpPr>
          <p:cNvPr id="96" name="Rounded Rectangle 95"/>
          <p:cNvSpPr/>
          <p:nvPr/>
        </p:nvSpPr>
        <p:spPr>
          <a:xfrm>
            <a:off x="5732331" y="149798"/>
            <a:ext cx="7288879" cy="1289713"/>
          </a:xfrm>
          <a:prstGeom prst="roundRect">
            <a:avLst>
              <a:gd name="adj" fmla="val 115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59" name="มนมุมสี่เหลี่ยมผืนผ้าด้านทแยงมุม 14"/>
          <p:cNvSpPr/>
          <p:nvPr/>
        </p:nvSpPr>
        <p:spPr>
          <a:xfrm>
            <a:off x="-367934" y="-20743"/>
            <a:ext cx="3357179" cy="82322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39573"/>
              <a:gd name="f8" fmla="abs f3"/>
              <a:gd name="f9" fmla="abs f4"/>
              <a:gd name="f10" fmla="abs f5"/>
              <a:gd name="f11" fmla="?: f8 f3 1"/>
              <a:gd name="f12" fmla="?: f9 f4 1"/>
              <a:gd name="f13" fmla="?: f10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6 f18 1"/>
              <a:gd name="f24" fmla="+- f22 0 f6"/>
              <a:gd name="f25" fmla="+- f21 0 f6"/>
              <a:gd name="f26" fmla="*/ f21 f18 1"/>
              <a:gd name="f27" fmla="*/ f22 f18 1"/>
              <a:gd name="f28" fmla="min f25 f24"/>
              <a:gd name="f29" fmla="*/ f28 f7 1"/>
              <a:gd name="f30" fmla="*/ f28 f6 1"/>
              <a:gd name="f31" fmla="*/ f29 1 100000"/>
              <a:gd name="f32" fmla="*/ f30 1 100000"/>
              <a:gd name="f33" fmla="+- f22 0 f31"/>
              <a:gd name="f34" fmla="+- f21 0 f32"/>
              <a:gd name="f35" fmla="*/ f31 29289 1"/>
              <a:gd name="f36" fmla="*/ f32 29289 1"/>
              <a:gd name="f37" fmla="*/ f31 f18 1"/>
              <a:gd name="f38" fmla="*/ f32 f18 1"/>
              <a:gd name="f39" fmla="*/ f35 1 100000"/>
              <a:gd name="f40" fmla="*/ f36 1 100000"/>
              <a:gd name="f41" fmla="*/ f34 f18 1"/>
              <a:gd name="f42" fmla="*/ f33 f18 1"/>
              <a:gd name="f43" fmla="+- f39 0 f40"/>
              <a:gd name="f44" fmla="?: f43 f39 f40"/>
              <a:gd name="f45" fmla="+- f21 0 f44"/>
              <a:gd name="f46" fmla="+- f22 0 f44"/>
              <a:gd name="f47" fmla="*/ f44 f18 1"/>
              <a:gd name="f48" fmla="*/ f45 f18 1"/>
              <a:gd name="f49" fmla="*/ f46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47" r="f48" b="f49"/>
            <a:pathLst>
              <a:path>
                <a:moveTo>
                  <a:pt x="f37" y="f23"/>
                </a:moveTo>
                <a:lnTo>
                  <a:pt x="f41" y="f23"/>
                </a:lnTo>
                <a:arcTo wR="f38" hR="f38" stAng="f2" swAng="f1"/>
                <a:lnTo>
                  <a:pt x="f26" y="f42"/>
                </a:lnTo>
                <a:arcTo wR="f37" hR="f37" stAng="f6" swAng="f1"/>
                <a:lnTo>
                  <a:pt x="f38" y="f27"/>
                </a:lnTo>
                <a:arcTo wR="f38" hR="f38" stAng="f1" swAng="f1"/>
                <a:lnTo>
                  <a:pt x="f23" y="f37"/>
                </a:lnTo>
                <a:arcTo wR="f37" hR="f37" stAng="f0" swAng="f1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  <a:effectLst/>
        </p:spPr>
        <p:txBody>
          <a:bodyPr vert="horz" wrap="square" lIns="118799" tIns="59399" rIns="118799" bIns="59399" anchor="ctr" anchorCtr="0" compatLnSpc="1"/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3100" b="1">
              <a:solidFill>
                <a:srgbClr val="FFFF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60" name="Picture 2" descr="K:\TSM 3-A\Logo Aksorn\Aksorn Charoen Tat_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8417" y="127000"/>
            <a:ext cx="1910657" cy="58086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TextBox 60"/>
          <p:cNvSpPr txBox="1"/>
          <p:nvPr/>
        </p:nvSpPr>
        <p:spPr>
          <a:xfrm>
            <a:off x="9550796" y="867810"/>
            <a:ext cx="3384000" cy="612401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r"/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ชั้นประถมศึกษาปีที่ 2</a:t>
            </a:r>
            <a:endParaRPr lang="en-US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748098" y="1442689"/>
            <a:ext cx="4174823" cy="427735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r"/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กลุ่มสาระการ</a:t>
            </a:r>
            <a:r>
              <a:rPr lang="th-TH" sz="2000" b="1" dirty="0" smtClean="0">
                <a:latin typeface="TH Sarabun New" pitchFamily="34" charset="-34"/>
                <a:cs typeface="TH Sarabun New" pitchFamily="34" charset="-34"/>
              </a:rPr>
              <a:t>เรียนรู้วิทยาศาสตร์</a:t>
            </a:r>
            <a:endParaRPr lang="th-TH" sz="20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3" name="สี่เหลี่ยมผืนผ้า 62"/>
          <p:cNvSpPr/>
          <p:nvPr/>
        </p:nvSpPr>
        <p:spPr>
          <a:xfrm>
            <a:off x="2961" y="6579030"/>
            <a:ext cx="13322300" cy="888569"/>
          </a:xfrm>
          <a:prstGeom prst="rect">
            <a:avLst/>
          </a:prstGeom>
          <a:solidFill>
            <a:srgbClr val="9AD52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64" name="TextBox 24"/>
          <p:cNvSpPr txBox="1"/>
          <p:nvPr/>
        </p:nvSpPr>
        <p:spPr>
          <a:xfrm>
            <a:off x="3933515" y="6602069"/>
            <a:ext cx="5906534" cy="858622"/>
          </a:xfrm>
          <a:prstGeom prst="rect">
            <a:avLst/>
          </a:prstGeom>
          <a:noFill/>
        </p:spPr>
        <p:txBody>
          <a:bodyPr wrap="none" lIns="118799" tIns="59399" rIns="118799" bIns="59399" rtlCol="0">
            <a:spAutoFit/>
          </a:bodyPr>
          <a:lstStyle/>
          <a:p>
            <a:pPr lvl="0" algn="ctr"/>
            <a:r>
              <a:rPr lang="th-TH" sz="1600" dirty="0">
                <a:latin typeface="TH Sarabun New" pitchFamily="34" charset="-34"/>
                <a:cs typeface="TH Sarabun New" pitchFamily="34" charset="-34"/>
              </a:rPr>
              <a:t>บริษัท อักษรเจริญทัศน์ </a:t>
            </a:r>
            <a:r>
              <a:rPr lang="th-TH" sz="1600" dirty="0" err="1">
                <a:latin typeface="TH Sarabun New" pitchFamily="34" charset="-34"/>
                <a:cs typeface="TH Sarabun New" pitchFamily="34" charset="-34"/>
              </a:rPr>
              <a:t>อจท</a:t>
            </a:r>
            <a:r>
              <a:rPr lang="th-TH" sz="1600" dirty="0">
                <a:latin typeface="TH Sarabun New" pitchFamily="34" charset="-34"/>
                <a:cs typeface="TH Sarabun New" pitchFamily="34" charset="-34"/>
              </a:rPr>
              <a:t>. จำกัด : 142 ถนนตะนาว เขตพระนคร กรุงเทพฯ 10200</a:t>
            </a:r>
          </a:p>
          <a:p>
            <a:pPr lvl="0" algn="ctr"/>
            <a:r>
              <a:rPr lang="en-US" sz="1600" dirty="0" err="1">
                <a:latin typeface="TH Sarabun New" pitchFamily="34" charset="-34"/>
                <a:cs typeface="TH Sarabun New" pitchFamily="34" charset="-34"/>
              </a:rPr>
              <a:t>Aksorn</a:t>
            </a:r>
            <a:r>
              <a:rPr lang="en-US" sz="16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1600" dirty="0" err="1">
                <a:latin typeface="TH Sarabun New" pitchFamily="34" charset="-34"/>
                <a:cs typeface="TH Sarabun New" pitchFamily="34" charset="-34"/>
              </a:rPr>
              <a:t>CharoenTat</a:t>
            </a:r>
            <a:r>
              <a:rPr lang="en-US" sz="16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1600" dirty="0" err="1">
                <a:latin typeface="TH Sarabun New" pitchFamily="34" charset="-34"/>
                <a:cs typeface="TH Sarabun New" pitchFamily="34" charset="-34"/>
              </a:rPr>
              <a:t>ACT.Co.,Ltd</a:t>
            </a:r>
            <a:r>
              <a:rPr lang="en-US" sz="1600" dirty="0">
                <a:latin typeface="TH Sarabun New" pitchFamily="34" charset="-34"/>
                <a:cs typeface="TH Sarabun New" pitchFamily="34" charset="-34"/>
              </a:rPr>
              <a:t> : 142 </a:t>
            </a:r>
            <a:r>
              <a:rPr lang="en-US" sz="1600" dirty="0" err="1">
                <a:latin typeface="TH Sarabun New" pitchFamily="34" charset="-34"/>
                <a:cs typeface="TH Sarabun New" pitchFamily="34" charset="-34"/>
              </a:rPr>
              <a:t>Tanao</a:t>
            </a:r>
            <a:r>
              <a:rPr lang="en-US" sz="1600" dirty="0">
                <a:latin typeface="TH Sarabun New" pitchFamily="34" charset="-34"/>
                <a:cs typeface="TH Sarabun New" pitchFamily="34" charset="-34"/>
              </a:rPr>
              <a:t> Rd. </a:t>
            </a:r>
            <a:r>
              <a:rPr lang="en-US" sz="1600" dirty="0" err="1">
                <a:latin typeface="TH Sarabun New" pitchFamily="34" charset="-34"/>
                <a:cs typeface="TH Sarabun New" pitchFamily="34" charset="-34"/>
              </a:rPr>
              <a:t>Pranakorn</a:t>
            </a:r>
            <a:r>
              <a:rPr lang="en-US" sz="1600" dirty="0">
                <a:latin typeface="TH Sarabun New" pitchFamily="34" charset="-34"/>
                <a:cs typeface="TH Sarabun New" pitchFamily="34" charset="-34"/>
              </a:rPr>
              <a:t> Bangkok 10200 Thailand</a:t>
            </a:r>
          </a:p>
          <a:p>
            <a:pPr lvl="0" algn="ctr"/>
            <a:r>
              <a:rPr lang="th-TH" sz="1600" dirty="0">
                <a:latin typeface="TH Sarabun New" pitchFamily="34" charset="-34"/>
                <a:cs typeface="TH Sarabun New" pitchFamily="34" charset="-34"/>
              </a:rPr>
              <a:t>โทรศัพท์ : 02 622 2999  โทรสาร : 02 622 1311-8  </a:t>
            </a:r>
            <a:r>
              <a:rPr lang="en-US" sz="1600" dirty="0">
                <a:solidFill>
                  <a:srgbClr val="0070C0"/>
                </a:solidFill>
                <a:latin typeface="TH Sarabun New" pitchFamily="34" charset="-34"/>
                <a:cs typeface="TH Sarabun New" pitchFamily="34" charset="-34"/>
              </a:rPr>
              <a:t>webmaster@aksorn.com / www.aksorn.com </a:t>
            </a:r>
          </a:p>
        </p:txBody>
      </p:sp>
      <p:sp>
        <p:nvSpPr>
          <p:cNvPr id="27" name="TextBox 26">
            <a:hlinkClick r:id="rId5" action="ppaction://hlinkfile"/>
          </p:cNvPr>
          <p:cNvSpPr txBox="1"/>
          <p:nvPr/>
        </p:nvSpPr>
        <p:spPr>
          <a:xfrm>
            <a:off x="4852468" y="5469960"/>
            <a:ext cx="3797294" cy="489290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ctr"/>
            <a:r>
              <a:rPr lang="en-US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Slide </a:t>
            </a:r>
            <a:r>
              <a:rPr lang="en-GB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PowerPoint</a:t>
            </a:r>
            <a:r>
              <a:rPr lang="en-US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_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สื่อประกอบการ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สอน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908974" y="103250"/>
            <a:ext cx="50614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6600" b="1" dirty="0" smtClean="0">
                <a:solidFill>
                  <a:srgbClr val="9AD52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วิทยาการคำนวณ </a:t>
            </a:r>
            <a:endParaRPr lang="en-US" sz="6600" b="1" dirty="0">
              <a:solidFill>
                <a:srgbClr val="9AD52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สี่เหลี่ยมผืนผ้ามุมมน 64">
            <a:hlinkClick r:id="rId6" action="ppaction://hlinkpres?slideindex=1&amp;slidetitle="/>
          </p:cNvPr>
          <p:cNvSpPr/>
          <p:nvPr/>
        </p:nvSpPr>
        <p:spPr>
          <a:xfrm>
            <a:off x="2520732" y="2193216"/>
            <a:ext cx="1895843" cy="38164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9AD52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sz="2100" b="1" dirty="0">
                <a:solidFill>
                  <a:srgbClr val="9AD52F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</a:t>
            </a:r>
            <a:r>
              <a:rPr lang="th-TH" sz="2100" b="1" dirty="0" smtClean="0">
                <a:solidFill>
                  <a:srgbClr val="9AD52F"/>
                </a:solidFill>
                <a:latin typeface="TH Sarabun New" pitchFamily="34" charset="-34"/>
                <a:cs typeface="TH Sarabun New" pitchFamily="34" charset="-34"/>
              </a:rPr>
              <a:t>1</a:t>
            </a:r>
            <a:endParaRPr lang="en-US" sz="2100" b="1" dirty="0">
              <a:solidFill>
                <a:srgbClr val="9AD52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1" name="สี่เหลี่ยมผืนผ้ามุมมน 64">
            <a:hlinkClick r:id="rId7" action="ppaction://hlinkpres?slideindex=1&amp;slidetitle="/>
          </p:cNvPr>
          <p:cNvSpPr/>
          <p:nvPr/>
        </p:nvSpPr>
        <p:spPr>
          <a:xfrm>
            <a:off x="4649063" y="2193216"/>
            <a:ext cx="1895843" cy="38164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9AD52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sz="2100" b="1" dirty="0">
                <a:solidFill>
                  <a:srgbClr val="92D050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2</a:t>
            </a:r>
            <a:endParaRPr lang="en-US" sz="2100" b="1" dirty="0">
              <a:solidFill>
                <a:srgbClr val="92D05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3" name="สี่เหลี่ยมผืนผ้ามุมมน 64">
            <a:hlinkClick r:id="rId8" action="ppaction://hlinkpres?slideindex=1&amp;slidetitle="/>
          </p:cNvPr>
          <p:cNvSpPr/>
          <p:nvPr/>
        </p:nvSpPr>
        <p:spPr>
          <a:xfrm>
            <a:off x="6777394" y="2193216"/>
            <a:ext cx="1895843" cy="38164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9AD52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sz="2100" b="1" dirty="0">
                <a:solidFill>
                  <a:srgbClr val="92D050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3</a:t>
            </a:r>
            <a:endParaRPr lang="en-US" sz="2100" b="1" dirty="0">
              <a:solidFill>
                <a:srgbClr val="92D05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4" name="สี่เหลี่ยมผืนผ้ามุมมน 64">
            <a:hlinkClick r:id="rId9" action="ppaction://hlinkpres?slideindex=1&amp;slidetitle="/>
          </p:cNvPr>
          <p:cNvSpPr/>
          <p:nvPr/>
        </p:nvSpPr>
        <p:spPr>
          <a:xfrm>
            <a:off x="8905725" y="2193216"/>
            <a:ext cx="1895843" cy="381645"/>
          </a:xfrm>
          <a:prstGeom prst="roundRect">
            <a:avLst/>
          </a:prstGeom>
          <a:solidFill>
            <a:srgbClr val="9AD52F"/>
          </a:solidFill>
          <a:ln w="12700">
            <a:solidFill>
              <a:srgbClr val="9AD52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sz="21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4</a:t>
            </a:r>
            <a:endParaRPr lang="en-US" sz="21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" name="Picture 4">
            <a:hlinkClick r:id="rId10" action="ppaction://hlinkfile"/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912" y="3845871"/>
            <a:ext cx="1762407" cy="17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0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06817" y="728585"/>
            <a:ext cx="12708666" cy="6404081"/>
          </a:xfrm>
          <a:prstGeom prst="roundRect">
            <a:avLst>
              <a:gd name="adj" fmla="val 2114"/>
            </a:avLst>
          </a:prstGeom>
          <a:solidFill>
            <a:srgbClr val="FFF2B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nip Same Side Corner Rectangle 23"/>
          <p:cNvSpPr/>
          <p:nvPr/>
        </p:nvSpPr>
        <p:spPr>
          <a:xfrm>
            <a:off x="2889085" y="328478"/>
            <a:ext cx="7665141" cy="754051"/>
          </a:xfrm>
          <a:prstGeom prst="snip2SameRect">
            <a:avLst>
              <a:gd name="adj1" fmla="val 26510"/>
              <a:gd name="adj2" fmla="val 0"/>
            </a:avLst>
          </a:prstGeom>
          <a:solidFill>
            <a:srgbClr val="C1E57F"/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7" name="สี่เหลี่ยมผืนผ้า 1"/>
          <p:cNvSpPr/>
          <p:nvPr/>
        </p:nvSpPr>
        <p:spPr>
          <a:xfrm>
            <a:off x="953037" y="374643"/>
            <a:ext cx="11384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ข้อควรปฏิบัติในการใช้งานอุปกรณ์เทคโนโลยี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27003" y="1209520"/>
            <a:ext cx="6400337" cy="646331"/>
            <a:chOff x="1877589" y="1532687"/>
            <a:chExt cx="6400337" cy="646331"/>
          </a:xfrm>
        </p:grpSpPr>
        <p:sp>
          <p:nvSpPr>
            <p:cNvPr id="11" name="Oval 10"/>
            <p:cNvSpPr/>
            <p:nvPr/>
          </p:nvSpPr>
          <p:spPr>
            <a:xfrm>
              <a:off x="1877589" y="1581528"/>
              <a:ext cx="548648" cy="54864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ksorn Bold" pitchFamily="50" charset="-34"/>
                  <a:cs typeface="Aksorn Bold" pitchFamily="50" charset="-34"/>
                </a:rPr>
                <a:t>2</a:t>
              </a:r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ksorn Bold" pitchFamily="50" charset="-34"/>
                <a:cs typeface="Aksorn Bold" pitchFamily="50" charset="-34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546870" y="1532687"/>
              <a:ext cx="573105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ศึกษาคู่มือการใช้งานให้เข้าใจก่อนการใช้งาน</a:t>
              </a:r>
            </a:p>
          </p:txBody>
        </p:sp>
      </p:grpSp>
      <p:pic>
        <p:nvPicPr>
          <p:cNvPr id="6146" name="Picture 2" descr="C:\Users\tongchai.cha\Desktop\PTT_วิทยาการคำนวณ_ป.2\แบบ\1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8929" y="2156537"/>
            <a:ext cx="5553268" cy="50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135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06817" y="728585"/>
            <a:ext cx="12708666" cy="6404081"/>
          </a:xfrm>
          <a:prstGeom prst="roundRect">
            <a:avLst>
              <a:gd name="adj" fmla="val 2114"/>
            </a:avLst>
          </a:prstGeom>
          <a:solidFill>
            <a:srgbClr val="FFF2B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nip Same Side Corner Rectangle 23"/>
          <p:cNvSpPr/>
          <p:nvPr/>
        </p:nvSpPr>
        <p:spPr>
          <a:xfrm>
            <a:off x="2889085" y="328478"/>
            <a:ext cx="7665141" cy="754051"/>
          </a:xfrm>
          <a:prstGeom prst="snip2SameRect">
            <a:avLst>
              <a:gd name="adj1" fmla="val 26510"/>
              <a:gd name="adj2" fmla="val 0"/>
            </a:avLst>
          </a:prstGeom>
          <a:solidFill>
            <a:srgbClr val="C1E57F"/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7" name="สี่เหลี่ยมผืนผ้า 1"/>
          <p:cNvSpPr/>
          <p:nvPr/>
        </p:nvSpPr>
        <p:spPr>
          <a:xfrm>
            <a:off x="953037" y="374643"/>
            <a:ext cx="11384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ข้อควรปฏิบัติในการใช้งานอุปกรณ์เทคโนโลยี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27003" y="1209520"/>
            <a:ext cx="6385911" cy="646331"/>
            <a:chOff x="1877589" y="1532687"/>
            <a:chExt cx="6385911" cy="646331"/>
          </a:xfrm>
        </p:grpSpPr>
        <p:sp>
          <p:nvSpPr>
            <p:cNvPr id="11" name="Oval 10"/>
            <p:cNvSpPr/>
            <p:nvPr/>
          </p:nvSpPr>
          <p:spPr>
            <a:xfrm>
              <a:off x="1877589" y="1581528"/>
              <a:ext cx="548648" cy="54864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ksorn Bold" pitchFamily="50" charset="-34"/>
                  <a:cs typeface="Aksorn Bold" pitchFamily="50" charset="-34"/>
                </a:rPr>
                <a:t>3</a:t>
              </a:r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ksorn Bold" pitchFamily="50" charset="-34"/>
                <a:cs typeface="Aksorn Bold" pitchFamily="50" charset="-34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546870" y="1532687"/>
              <a:ext cx="571663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ดาวน์โหลดข้อมูลจากแหล่งข้อมูลที่น่าเชื่อถือ</a:t>
              </a: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306817" y="6400800"/>
            <a:ext cx="12708666" cy="731866"/>
          </a:xfrm>
          <a:prstGeom prst="roundRect">
            <a:avLst/>
          </a:prstGeom>
          <a:solidFill>
            <a:srgbClr val="492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6817" y="6134100"/>
            <a:ext cx="12708666" cy="731866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tongchai.cha\Desktop\PTT_วิทยาการคำนวณ_ป.2\แบบ\9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7513" y="4966508"/>
            <a:ext cx="18288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tongchai.cha\Desktop\PTT_วิทยาการคำนวณ_ป.2\แบบ\1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423" y="1697542"/>
            <a:ext cx="6307455" cy="522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975100" y="2164080"/>
            <a:ext cx="5372100" cy="3312794"/>
            <a:chOff x="3975100" y="2164080"/>
            <a:chExt cx="5372100" cy="3312794"/>
          </a:xfrm>
        </p:grpSpPr>
        <p:grpSp>
          <p:nvGrpSpPr>
            <p:cNvPr id="18" name="Group 17"/>
            <p:cNvGrpSpPr/>
            <p:nvPr/>
          </p:nvGrpSpPr>
          <p:grpSpPr>
            <a:xfrm>
              <a:off x="3975100" y="2164080"/>
              <a:ext cx="5372100" cy="548640"/>
              <a:chOff x="3975100" y="2164080"/>
              <a:chExt cx="5372100" cy="54864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975100" y="2376646"/>
                <a:ext cx="5372100" cy="33607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554599" y="2219325"/>
                <a:ext cx="4792601" cy="157320"/>
              </a:xfrm>
              <a:prstGeom prst="rect">
                <a:avLst/>
              </a:prstGeom>
              <a:solidFill>
                <a:srgbClr val="00B0F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ound Same Side Corner Rectangle 21"/>
              <p:cNvSpPr/>
              <p:nvPr/>
            </p:nvSpPr>
            <p:spPr>
              <a:xfrm>
                <a:off x="3975100" y="2181225"/>
                <a:ext cx="835025" cy="195421"/>
              </a:xfrm>
              <a:prstGeom prst="round2Same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4554598" y="2445226"/>
                <a:ext cx="4665601" cy="19891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4087812" y="2544683"/>
                <a:ext cx="407352" cy="0"/>
                <a:chOff x="4034472" y="2544683"/>
                <a:chExt cx="407352" cy="0"/>
              </a:xfrm>
            </p:grpSpPr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4308792" y="2544683"/>
                  <a:ext cx="133032" cy="0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arrow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flipH="1">
                  <a:off x="4034472" y="2544683"/>
                  <a:ext cx="133032" cy="0"/>
                </a:xfrm>
                <a:prstGeom prst="straightConnector1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arrow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Rectangle 28"/>
              <p:cNvSpPr/>
              <p:nvPr/>
            </p:nvSpPr>
            <p:spPr>
              <a:xfrm>
                <a:off x="4130676" y="2164080"/>
                <a:ext cx="52770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Google</a:t>
                </a:r>
                <a:endParaRPr lang="th-TH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011612" y="2226776"/>
                <a:ext cx="152400" cy="156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" name="Rectangle 30"/>
            <p:cNvSpPr/>
            <p:nvPr/>
          </p:nvSpPr>
          <p:spPr>
            <a:xfrm>
              <a:off x="3975100" y="2689859"/>
              <a:ext cx="5372100" cy="2787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4712914" y="2410946"/>
            <a:ext cx="9989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www.google.com</a:t>
            </a:r>
            <a:endParaRPr lang="th-TH" sz="1200" b="1" dirty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255273" y="3064727"/>
            <a:ext cx="2811754" cy="1974781"/>
            <a:chOff x="5255273" y="3064727"/>
            <a:chExt cx="2811754" cy="1974781"/>
          </a:xfrm>
        </p:grpSpPr>
        <p:sp>
          <p:nvSpPr>
            <p:cNvPr id="39" name="Rectangle 38"/>
            <p:cNvSpPr/>
            <p:nvPr/>
          </p:nvSpPr>
          <p:spPr>
            <a:xfrm>
              <a:off x="5631862" y="3064727"/>
              <a:ext cx="205857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600" b="1" dirty="0" smtClean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</a:t>
              </a:r>
              <a:r>
                <a:rPr lang="en-US" sz="66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o</a:t>
              </a:r>
              <a:r>
                <a:rPr lang="en-US" sz="6600" b="1" dirty="0" smtClean="0">
                  <a:solidFill>
                    <a:srgbClr val="FFC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o</a:t>
              </a:r>
              <a:r>
                <a:rPr lang="en-US" sz="6600" b="1" dirty="0" smtClean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</a:t>
              </a:r>
              <a:r>
                <a:rPr lang="en-US" sz="6600" b="1" dirty="0" smtClean="0">
                  <a:solidFill>
                    <a:srgbClr val="00B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l</a:t>
              </a:r>
              <a:r>
                <a:rPr lang="en-US" sz="6600" b="1" dirty="0" smtClean="0">
                  <a:solidFill>
                    <a:srgbClr val="EE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e</a:t>
              </a:r>
              <a:endParaRPr lang="th-TH" sz="6600" b="1" dirty="0">
                <a:solidFill>
                  <a:srgbClr val="EE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40" name="Picture 3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55273" y="3930625"/>
              <a:ext cx="2811754" cy="1108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234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06817" y="728585"/>
            <a:ext cx="12708666" cy="6404081"/>
          </a:xfrm>
          <a:prstGeom prst="roundRect">
            <a:avLst>
              <a:gd name="adj" fmla="val 2114"/>
            </a:avLst>
          </a:prstGeom>
          <a:solidFill>
            <a:srgbClr val="FFF2B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nip Same Side Corner Rectangle 23"/>
          <p:cNvSpPr/>
          <p:nvPr/>
        </p:nvSpPr>
        <p:spPr>
          <a:xfrm>
            <a:off x="2889085" y="328478"/>
            <a:ext cx="7665141" cy="754051"/>
          </a:xfrm>
          <a:prstGeom prst="snip2SameRect">
            <a:avLst>
              <a:gd name="adj1" fmla="val 26510"/>
              <a:gd name="adj2" fmla="val 0"/>
            </a:avLst>
          </a:prstGeom>
          <a:solidFill>
            <a:srgbClr val="C1E57F"/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7" name="สี่เหลี่ยมผืนผ้า 1"/>
          <p:cNvSpPr/>
          <p:nvPr/>
        </p:nvSpPr>
        <p:spPr>
          <a:xfrm>
            <a:off x="953037" y="374643"/>
            <a:ext cx="11384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ข้อควรปฏิบัติในการใช้งานอุปกรณ์เทคโนโลยี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27003" y="1209520"/>
            <a:ext cx="7245120" cy="646331"/>
            <a:chOff x="1877589" y="1532687"/>
            <a:chExt cx="7245120" cy="646331"/>
          </a:xfrm>
        </p:grpSpPr>
        <p:sp>
          <p:nvSpPr>
            <p:cNvPr id="11" name="Oval 10"/>
            <p:cNvSpPr/>
            <p:nvPr/>
          </p:nvSpPr>
          <p:spPr>
            <a:xfrm>
              <a:off x="1877589" y="1581528"/>
              <a:ext cx="548648" cy="54864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ksorn Bold" pitchFamily="50" charset="-34"/>
                  <a:cs typeface="Aksorn Bold" pitchFamily="50" charset="-34"/>
                </a:rPr>
                <a:t>4</a:t>
              </a:r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ksorn Bold" pitchFamily="50" charset="-34"/>
                <a:cs typeface="Aksorn Bold" pitchFamily="50" charset="-34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546870" y="1532687"/>
              <a:ext cx="657583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ไม่นำอาหารและเครื่องดื่มมารับประทานขณะใช้งาน</a:t>
              </a: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306817" y="6400800"/>
            <a:ext cx="12708666" cy="731866"/>
          </a:xfrm>
          <a:prstGeom prst="roundRect">
            <a:avLst/>
          </a:prstGeom>
          <a:solidFill>
            <a:srgbClr val="492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6817" y="6134100"/>
            <a:ext cx="12708666" cy="731866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tongchai.cha\Desktop\PTT_วิทยาการคำนวณ_ป.2\แบบ\9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7513" y="4966508"/>
            <a:ext cx="18288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tongchai.cha\Desktop\PTT_วิทยาการคำนวณ_ป.2\แบบ\1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423" y="1697542"/>
            <a:ext cx="6307455" cy="522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5015" y="2381248"/>
            <a:ext cx="5414169" cy="292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sosceles Triangle 4"/>
          <p:cNvSpPr/>
          <p:nvPr/>
        </p:nvSpPr>
        <p:spPr>
          <a:xfrm rot="19270975">
            <a:off x="8302715" y="4125679"/>
            <a:ext cx="122442" cy="201044"/>
          </a:xfrm>
          <a:custGeom>
            <a:avLst/>
            <a:gdLst>
              <a:gd name="connsiteX0" fmla="*/ 0 w 772596"/>
              <a:gd name="connsiteY0" fmla="*/ 784860 h 784860"/>
              <a:gd name="connsiteX1" fmla="*/ 386298 w 772596"/>
              <a:gd name="connsiteY1" fmla="*/ 0 h 784860"/>
              <a:gd name="connsiteX2" fmla="*/ 772596 w 772596"/>
              <a:gd name="connsiteY2" fmla="*/ 784860 h 784860"/>
              <a:gd name="connsiteX3" fmla="*/ 0 w 772596"/>
              <a:gd name="connsiteY3" fmla="*/ 784860 h 784860"/>
              <a:gd name="connsiteX0" fmla="*/ 0 w 889721"/>
              <a:gd name="connsiteY0" fmla="*/ 641732 h 784860"/>
              <a:gd name="connsiteX1" fmla="*/ 503423 w 889721"/>
              <a:gd name="connsiteY1" fmla="*/ 0 h 784860"/>
              <a:gd name="connsiteX2" fmla="*/ 889721 w 889721"/>
              <a:gd name="connsiteY2" fmla="*/ 784860 h 784860"/>
              <a:gd name="connsiteX3" fmla="*/ 0 w 889721"/>
              <a:gd name="connsiteY3" fmla="*/ 641732 h 784860"/>
              <a:gd name="connsiteX0" fmla="*/ 0 w 680778"/>
              <a:gd name="connsiteY0" fmla="*/ 641732 h 763462"/>
              <a:gd name="connsiteX1" fmla="*/ 503423 w 680778"/>
              <a:gd name="connsiteY1" fmla="*/ 0 h 763462"/>
              <a:gd name="connsiteX2" fmla="*/ 680778 w 680778"/>
              <a:gd name="connsiteY2" fmla="*/ 763462 h 763462"/>
              <a:gd name="connsiteX3" fmla="*/ 0 w 680778"/>
              <a:gd name="connsiteY3" fmla="*/ 641732 h 763462"/>
              <a:gd name="connsiteX0" fmla="*/ 0 w 680778"/>
              <a:gd name="connsiteY0" fmla="*/ 641732 h 763462"/>
              <a:gd name="connsiteX1" fmla="*/ 503423 w 680778"/>
              <a:gd name="connsiteY1" fmla="*/ 0 h 763462"/>
              <a:gd name="connsiteX2" fmla="*/ 680778 w 680778"/>
              <a:gd name="connsiteY2" fmla="*/ 763462 h 763462"/>
              <a:gd name="connsiteX3" fmla="*/ 363580 w 680778"/>
              <a:gd name="connsiteY3" fmla="*/ 548873 h 763462"/>
              <a:gd name="connsiteX4" fmla="*/ 0 w 680778"/>
              <a:gd name="connsiteY4" fmla="*/ 641732 h 763462"/>
              <a:gd name="connsiteX0" fmla="*/ 0 w 680778"/>
              <a:gd name="connsiteY0" fmla="*/ 641732 h 763462"/>
              <a:gd name="connsiteX1" fmla="*/ 503423 w 680778"/>
              <a:gd name="connsiteY1" fmla="*/ 0 h 763462"/>
              <a:gd name="connsiteX2" fmla="*/ 680778 w 680778"/>
              <a:gd name="connsiteY2" fmla="*/ 763462 h 763462"/>
              <a:gd name="connsiteX3" fmla="*/ 363580 w 680778"/>
              <a:gd name="connsiteY3" fmla="*/ 548873 h 763462"/>
              <a:gd name="connsiteX4" fmla="*/ 0 w 680778"/>
              <a:gd name="connsiteY4" fmla="*/ 641732 h 763462"/>
              <a:gd name="connsiteX0" fmla="*/ 0 w 680778"/>
              <a:gd name="connsiteY0" fmla="*/ 641732 h 763462"/>
              <a:gd name="connsiteX1" fmla="*/ 503423 w 680778"/>
              <a:gd name="connsiteY1" fmla="*/ 0 h 763462"/>
              <a:gd name="connsiteX2" fmla="*/ 680778 w 680778"/>
              <a:gd name="connsiteY2" fmla="*/ 763462 h 763462"/>
              <a:gd name="connsiteX3" fmla="*/ 363580 w 680778"/>
              <a:gd name="connsiteY3" fmla="*/ 548873 h 763462"/>
              <a:gd name="connsiteX4" fmla="*/ 0 w 680778"/>
              <a:gd name="connsiteY4" fmla="*/ 641732 h 76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778" h="763462">
                <a:moveTo>
                  <a:pt x="0" y="641732"/>
                </a:moveTo>
                <a:lnTo>
                  <a:pt x="503423" y="0"/>
                </a:lnTo>
                <a:lnTo>
                  <a:pt x="680778" y="763462"/>
                </a:lnTo>
                <a:lnTo>
                  <a:pt x="363580" y="548873"/>
                </a:lnTo>
                <a:lnTo>
                  <a:pt x="0" y="641732"/>
                </a:lnTo>
                <a:close/>
              </a:path>
            </a:pathLst>
          </a:custGeom>
          <a:solidFill>
            <a:srgbClr val="009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3038866" y="0"/>
            <a:ext cx="283433" cy="7467600"/>
          </a:xfrm>
          <a:prstGeom prst="rect">
            <a:avLst/>
          </a:prstGeom>
          <a:solidFill>
            <a:srgbClr val="FFF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9293457" y="4227699"/>
            <a:ext cx="2876261" cy="2519332"/>
            <a:chOff x="9293457" y="4227699"/>
            <a:chExt cx="2876261" cy="2519332"/>
          </a:xfrm>
        </p:grpSpPr>
        <p:pic>
          <p:nvPicPr>
            <p:cNvPr id="8194" name="Picture 2" descr="C:\Users\tongchai.cha\Desktop\PTT_วิทยาการคำนวณ_ป.2\แบบ\106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7013" y="4227699"/>
              <a:ext cx="2242705" cy="2363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C:\Users\tongchai.cha\Desktop\PTT_วิทยาการคำนวณ_ป.2\แบบ\152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3457" y="5800569"/>
              <a:ext cx="1195296" cy="946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Multiply 22"/>
          <p:cNvSpPr/>
          <p:nvPr/>
        </p:nvSpPr>
        <p:spPr>
          <a:xfrm>
            <a:off x="9726005" y="4640641"/>
            <a:ext cx="2294455" cy="2294455"/>
          </a:xfrm>
          <a:prstGeom prst="mathMultiply">
            <a:avLst>
              <a:gd name="adj1" fmla="val 10249"/>
            </a:avLst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151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2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06817" y="728585"/>
            <a:ext cx="12708666" cy="6404081"/>
          </a:xfrm>
          <a:prstGeom prst="roundRect">
            <a:avLst>
              <a:gd name="adj" fmla="val 2114"/>
            </a:avLst>
          </a:prstGeom>
          <a:solidFill>
            <a:srgbClr val="FFF2B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nip Same Side Corner Rectangle 23"/>
          <p:cNvSpPr/>
          <p:nvPr/>
        </p:nvSpPr>
        <p:spPr>
          <a:xfrm>
            <a:off x="2889085" y="328478"/>
            <a:ext cx="7665141" cy="754051"/>
          </a:xfrm>
          <a:prstGeom prst="snip2SameRect">
            <a:avLst>
              <a:gd name="adj1" fmla="val 26510"/>
              <a:gd name="adj2" fmla="val 0"/>
            </a:avLst>
          </a:prstGeom>
          <a:solidFill>
            <a:srgbClr val="C1E57F"/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7" name="สี่เหลี่ยมผืนผ้า 1"/>
          <p:cNvSpPr/>
          <p:nvPr/>
        </p:nvSpPr>
        <p:spPr>
          <a:xfrm>
            <a:off x="953037" y="374643"/>
            <a:ext cx="11384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ข้อควรปฏิบัติในการใช้งานอุปกรณ์เทคโนโลยี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27003" y="1209520"/>
            <a:ext cx="6004396" cy="646331"/>
            <a:chOff x="1877589" y="1532687"/>
            <a:chExt cx="6004396" cy="646331"/>
          </a:xfrm>
        </p:grpSpPr>
        <p:sp>
          <p:nvSpPr>
            <p:cNvPr id="11" name="Oval 10"/>
            <p:cNvSpPr/>
            <p:nvPr/>
          </p:nvSpPr>
          <p:spPr>
            <a:xfrm>
              <a:off x="1877589" y="1581528"/>
              <a:ext cx="548648" cy="54864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ksorn Bold" pitchFamily="50" charset="-34"/>
                  <a:cs typeface="Aksorn Bold" pitchFamily="50" charset="-34"/>
                </a:rPr>
                <a:t>5</a:t>
              </a:r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ksorn Bold" pitchFamily="50" charset="-34"/>
                <a:cs typeface="Aksorn Bold" pitchFamily="50" charset="-34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546870" y="1532687"/>
              <a:ext cx="533511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เปิดใช้งานซอฟต์แวร์รักษาความปลอดภัย</a:t>
              </a: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306817" y="6400800"/>
            <a:ext cx="12708666" cy="731866"/>
          </a:xfrm>
          <a:prstGeom prst="roundRect">
            <a:avLst/>
          </a:prstGeom>
          <a:solidFill>
            <a:srgbClr val="492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6817" y="6134100"/>
            <a:ext cx="12708666" cy="731866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tongchai.cha\Desktop\PTT_วิทยาการคำนวณ_ป.2\แบบ\9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7513" y="4966508"/>
            <a:ext cx="18288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tongchai.cha\Desktop\PTT_วิทยาการคำนวณ_ป.2\แบบ\1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423" y="1697542"/>
            <a:ext cx="6307455" cy="522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tongchai.cha\Desktop\PTT_วิทยาการคำนวณ_ป.2\แบบ\10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680" y="2247900"/>
            <a:ext cx="41719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 rot="20700000">
            <a:off x="-4731866" y="3846299"/>
            <a:ext cx="1018591" cy="1133784"/>
            <a:chOff x="-3271252" y="4835435"/>
            <a:chExt cx="2362200" cy="2629343"/>
          </a:xfrm>
          <a:solidFill>
            <a:srgbClr val="EE0000"/>
          </a:solidFill>
        </p:grpSpPr>
        <p:grpSp>
          <p:nvGrpSpPr>
            <p:cNvPr id="23" name="Group 22"/>
            <p:cNvGrpSpPr/>
            <p:nvPr/>
          </p:nvGrpSpPr>
          <p:grpSpPr>
            <a:xfrm>
              <a:off x="-3271252" y="4835435"/>
              <a:ext cx="2362200" cy="2292930"/>
              <a:chOff x="-1528873" y="3276601"/>
              <a:chExt cx="2362200" cy="2292930"/>
            </a:xfrm>
            <a:grpFill/>
          </p:grpSpPr>
          <p:sp>
            <p:nvSpPr>
              <p:cNvPr id="27" name="Block Arc 26"/>
              <p:cNvSpPr/>
              <p:nvPr/>
            </p:nvSpPr>
            <p:spPr>
              <a:xfrm>
                <a:off x="-1528873" y="3276601"/>
                <a:ext cx="2362200" cy="2292930"/>
              </a:xfrm>
              <a:prstGeom prst="blockArc">
                <a:avLst>
                  <a:gd name="adj1" fmla="val 10800000"/>
                  <a:gd name="adj2" fmla="val 25848"/>
                  <a:gd name="adj3" fmla="val 1468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-1528873" y="4420317"/>
                <a:ext cx="2362200" cy="22788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-2243134" y="6093092"/>
              <a:ext cx="305963" cy="9433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Block Arc 25"/>
            <p:cNvSpPr/>
            <p:nvPr/>
          </p:nvSpPr>
          <p:spPr>
            <a:xfrm rot="10800000">
              <a:off x="-2252661" y="6748776"/>
              <a:ext cx="737633" cy="716002"/>
            </a:xfrm>
            <a:prstGeom prst="blockArc">
              <a:avLst>
                <a:gd name="adj1" fmla="val 10800000"/>
                <a:gd name="adj2" fmla="val 3134918"/>
                <a:gd name="adj3" fmla="val 3978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9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576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06817" y="728585"/>
            <a:ext cx="12708666" cy="6404081"/>
          </a:xfrm>
          <a:prstGeom prst="roundRect">
            <a:avLst>
              <a:gd name="adj" fmla="val 2114"/>
            </a:avLst>
          </a:prstGeom>
          <a:solidFill>
            <a:srgbClr val="FFF2B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nip Same Side Corner Rectangle 23"/>
          <p:cNvSpPr/>
          <p:nvPr/>
        </p:nvSpPr>
        <p:spPr>
          <a:xfrm>
            <a:off x="2889085" y="328478"/>
            <a:ext cx="7665141" cy="754051"/>
          </a:xfrm>
          <a:prstGeom prst="snip2SameRect">
            <a:avLst>
              <a:gd name="adj1" fmla="val 26510"/>
              <a:gd name="adj2" fmla="val 0"/>
            </a:avLst>
          </a:prstGeom>
          <a:solidFill>
            <a:srgbClr val="C1E57F"/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7" name="สี่เหลี่ยมผืนผ้า 1"/>
          <p:cNvSpPr/>
          <p:nvPr/>
        </p:nvSpPr>
        <p:spPr>
          <a:xfrm>
            <a:off x="953037" y="374643"/>
            <a:ext cx="11384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ข้อควรปฏิบัติในการใช้งานอุปกรณ์เทคโนโลยี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27003" y="1209520"/>
            <a:ext cx="5603645" cy="646331"/>
            <a:chOff x="1877589" y="1532687"/>
            <a:chExt cx="5603645" cy="646331"/>
          </a:xfrm>
        </p:grpSpPr>
        <p:sp>
          <p:nvSpPr>
            <p:cNvPr id="11" name="Oval 10"/>
            <p:cNvSpPr/>
            <p:nvPr/>
          </p:nvSpPr>
          <p:spPr>
            <a:xfrm>
              <a:off x="1877589" y="1581528"/>
              <a:ext cx="548648" cy="54864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ksorn Bold" pitchFamily="50" charset="-34"/>
                  <a:cs typeface="Aksorn Bold" pitchFamily="50" charset="-34"/>
                </a:rPr>
                <a:t>6</a:t>
              </a:r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ksorn Bold" pitchFamily="50" charset="-34"/>
                <a:cs typeface="Aksorn Bold" pitchFamily="50" charset="-34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546870" y="1532687"/>
              <a:ext cx="493436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ไม่เปิด-ปิด เครื่องบ่อยเกินความจำเป็น</a:t>
              </a: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306817" y="6400800"/>
            <a:ext cx="12708666" cy="731866"/>
          </a:xfrm>
          <a:prstGeom prst="roundRect">
            <a:avLst/>
          </a:prstGeom>
          <a:solidFill>
            <a:srgbClr val="492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6817" y="6134100"/>
            <a:ext cx="12708666" cy="731866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tongchai.cha\Desktop\PTT_วิทยาการคำนวณ_ป.2\แบบ\9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817" y="4966508"/>
            <a:ext cx="18288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tongchai.cha\Desktop\PTT_วิทยาการคำนวณ_ป.2\แบบ\1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284" y="1697542"/>
            <a:ext cx="6307455" cy="522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 rot="20700000">
            <a:off x="-4731866" y="3846299"/>
            <a:ext cx="1018591" cy="1133784"/>
            <a:chOff x="-3271252" y="4835435"/>
            <a:chExt cx="2362200" cy="2629343"/>
          </a:xfrm>
          <a:solidFill>
            <a:srgbClr val="EE0000"/>
          </a:solidFill>
        </p:grpSpPr>
        <p:grpSp>
          <p:nvGrpSpPr>
            <p:cNvPr id="23" name="Group 22"/>
            <p:cNvGrpSpPr/>
            <p:nvPr/>
          </p:nvGrpSpPr>
          <p:grpSpPr>
            <a:xfrm>
              <a:off x="-3271252" y="4835435"/>
              <a:ext cx="2362200" cy="2292930"/>
              <a:chOff x="-1528873" y="3276601"/>
              <a:chExt cx="2362200" cy="2292930"/>
            </a:xfrm>
            <a:grpFill/>
          </p:grpSpPr>
          <p:sp>
            <p:nvSpPr>
              <p:cNvPr id="27" name="Block Arc 26"/>
              <p:cNvSpPr/>
              <p:nvPr/>
            </p:nvSpPr>
            <p:spPr>
              <a:xfrm>
                <a:off x="-1528873" y="3276601"/>
                <a:ext cx="2362200" cy="2292930"/>
              </a:xfrm>
              <a:prstGeom prst="blockArc">
                <a:avLst>
                  <a:gd name="adj1" fmla="val 10800000"/>
                  <a:gd name="adj2" fmla="val 25848"/>
                  <a:gd name="adj3" fmla="val 1468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-1528873" y="4420317"/>
                <a:ext cx="2362200" cy="22788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-2243134" y="6093092"/>
              <a:ext cx="305963" cy="9433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Block Arc 25"/>
            <p:cNvSpPr/>
            <p:nvPr/>
          </p:nvSpPr>
          <p:spPr>
            <a:xfrm rot="10800000">
              <a:off x="-2252661" y="6748776"/>
              <a:ext cx="737633" cy="716002"/>
            </a:xfrm>
            <a:prstGeom prst="blockArc">
              <a:avLst>
                <a:gd name="adj1" fmla="val 10800000"/>
                <a:gd name="adj2" fmla="val 3134918"/>
                <a:gd name="adj3" fmla="val 3978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613385" y="3429000"/>
            <a:ext cx="4203700" cy="685800"/>
            <a:chOff x="4660900" y="3429000"/>
            <a:chExt cx="4203700" cy="685800"/>
          </a:xfrm>
        </p:grpSpPr>
        <p:sp>
          <p:nvSpPr>
            <p:cNvPr id="5" name="Rectangle 4"/>
            <p:cNvSpPr/>
            <p:nvPr/>
          </p:nvSpPr>
          <p:spPr>
            <a:xfrm>
              <a:off x="5022358" y="3514274"/>
              <a:ext cx="2871184" cy="515252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tint val="66000"/>
                    <a:satMod val="160000"/>
                  </a:schemeClr>
                </a:gs>
                <a:gs pos="50000">
                  <a:schemeClr val="dk1">
                    <a:tint val="44500"/>
                    <a:satMod val="160000"/>
                    <a:alpha val="21000"/>
                  </a:schemeClr>
                </a:gs>
                <a:gs pos="100000">
                  <a:schemeClr val="dk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660900" y="3429000"/>
              <a:ext cx="4203700" cy="68580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2" descr="C:\Users\tongchai.cha\Desktop\PTT_วิทยาการคำนวณ_ป.2\แบบ\111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794388" y="2788374"/>
            <a:ext cx="3818659" cy="434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loud Callout 31"/>
          <p:cNvSpPr/>
          <p:nvPr/>
        </p:nvSpPr>
        <p:spPr>
          <a:xfrm>
            <a:off x="8157106" y="1073386"/>
            <a:ext cx="4646875" cy="1982275"/>
          </a:xfrm>
          <a:prstGeom prst="cloudCallout">
            <a:avLst>
              <a:gd name="adj1" fmla="val 9764"/>
              <a:gd name="adj2" fmla="val 80344"/>
            </a:avLst>
          </a:prstGeom>
          <a:solidFill>
            <a:schemeClr val="bg1"/>
          </a:solidFill>
          <a:ln>
            <a:solidFill>
              <a:srgbClr val="FED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ช่วยกันประหยัดพลังงาน</a:t>
            </a:r>
            <a:r>
              <a:rPr lang="en-US" sz="2800" b="1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800" b="1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เพื่อลดปัญหาภาวะโลกร้อน</a:t>
            </a:r>
            <a:endParaRPr lang="th-TH" sz="2800" b="1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30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743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48" y="0"/>
            <a:ext cx="13326948" cy="746759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6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563" y="95705"/>
            <a:ext cx="12414412" cy="69767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0435" y="86180"/>
            <a:ext cx="12393490" cy="697674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214" y="6960358"/>
            <a:ext cx="1590322" cy="453193"/>
          </a:xfrm>
          <a:prstGeom prst="rect">
            <a:avLst/>
          </a:prstGeom>
        </p:spPr>
      </p:pic>
      <p:pic>
        <p:nvPicPr>
          <p:cNvPr id="12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Media1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7113" y="165831"/>
            <a:ext cx="12227202" cy="685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1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306817" y="728585"/>
            <a:ext cx="12708666" cy="6404081"/>
          </a:xfrm>
          <a:prstGeom prst="roundRect">
            <a:avLst>
              <a:gd name="adj" fmla="val 2114"/>
            </a:avLst>
          </a:prstGeom>
          <a:solidFill>
            <a:srgbClr val="FFF2B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 descr="C:\Users\tongchai.cha\Desktop\PTT_วิทยาการคำนวณ_ป.2\แบบ\1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204" y="1213470"/>
            <a:ext cx="37147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nip Same Side Corner Rectangle 23"/>
          <p:cNvSpPr/>
          <p:nvPr/>
        </p:nvSpPr>
        <p:spPr>
          <a:xfrm>
            <a:off x="3489630" y="328478"/>
            <a:ext cx="6627690" cy="754051"/>
          </a:xfrm>
          <a:prstGeom prst="snip2SameRect">
            <a:avLst>
              <a:gd name="adj1" fmla="val 26510"/>
              <a:gd name="adj2" fmla="val 0"/>
            </a:avLst>
          </a:prstGeom>
          <a:solidFill>
            <a:srgbClr val="C1E57F"/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7" name="สี่เหลี่ยมผืนผ้า 1"/>
          <p:cNvSpPr/>
          <p:nvPr/>
        </p:nvSpPr>
        <p:spPr>
          <a:xfrm>
            <a:off x="2137330" y="374643"/>
            <a:ext cx="92347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การใช้งานอุปกรณ์เทคโนโลยีอย่างเหมาะสม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pic>
        <p:nvPicPr>
          <p:cNvPr id="11267" name="Picture 3" descr="C:\Users\tongchai.cha\Desktop\PTT_วิทยาการคำนวณ_ป.2\แบบ\110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506"/>
          <a:stretch/>
        </p:blipFill>
        <p:spPr bwMode="auto">
          <a:xfrm flipH="1">
            <a:off x="422902" y="2667912"/>
            <a:ext cx="5558797" cy="445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6036830" y="1493846"/>
            <a:ext cx="6256067" cy="646331"/>
            <a:chOff x="1877589" y="1532687"/>
            <a:chExt cx="6256067" cy="646331"/>
          </a:xfrm>
        </p:grpSpPr>
        <p:sp>
          <p:nvSpPr>
            <p:cNvPr id="33" name="Oval 32"/>
            <p:cNvSpPr/>
            <p:nvPr/>
          </p:nvSpPr>
          <p:spPr>
            <a:xfrm>
              <a:off x="1877589" y="1581528"/>
              <a:ext cx="548648" cy="54864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ksorn Bold" pitchFamily="50" charset="-34"/>
                  <a:cs typeface="Aksorn Bold" pitchFamily="50" charset="-34"/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546870" y="1532687"/>
              <a:ext cx="558678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ปรับแสงสว่างหน้าจอให้เหมาะสมกับดวงตา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036830" y="2411364"/>
            <a:ext cx="6998258" cy="646331"/>
            <a:chOff x="1877589" y="1532687"/>
            <a:chExt cx="6998258" cy="646331"/>
          </a:xfrm>
        </p:grpSpPr>
        <p:sp>
          <p:nvSpPr>
            <p:cNvPr id="36" name="Oval 35"/>
            <p:cNvSpPr/>
            <p:nvPr/>
          </p:nvSpPr>
          <p:spPr>
            <a:xfrm>
              <a:off x="1877589" y="1581528"/>
              <a:ext cx="548648" cy="54864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ksorn Bold" pitchFamily="50" charset="-34"/>
                  <a:cs typeface="Aksorn Bold" pitchFamily="50" charset="-34"/>
                </a:rPr>
                <a:t>2</a:t>
              </a:r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ksorn Bold" pitchFamily="50" charset="-34"/>
                <a:cs typeface="Aksorn Bold" pitchFamily="50" charset="-34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546870" y="1532687"/>
              <a:ext cx="632897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นั่งในท่าที่เหมาะสม สายตาห่างจากจอ 20-30 นิ้ว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36830" y="3328882"/>
            <a:ext cx="6401941" cy="646331"/>
            <a:chOff x="1877589" y="1532687"/>
            <a:chExt cx="6401941" cy="646331"/>
          </a:xfrm>
        </p:grpSpPr>
        <p:sp>
          <p:nvSpPr>
            <p:cNvPr id="43" name="Oval 42"/>
            <p:cNvSpPr/>
            <p:nvPr/>
          </p:nvSpPr>
          <p:spPr>
            <a:xfrm>
              <a:off x="1877589" y="1581528"/>
              <a:ext cx="548648" cy="54864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ksorn Bold" pitchFamily="50" charset="-34"/>
                  <a:cs typeface="Aksorn Bold" pitchFamily="50" charset="-34"/>
                </a:rPr>
                <a:t>3</a:t>
              </a:r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ksorn Bold" pitchFamily="50" charset="-34"/>
                <a:cs typeface="Aksorn Bold" pitchFamily="50" charset="-34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546870" y="1532687"/>
              <a:ext cx="573266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ไม่ใช้อุปกรณ์เทคโนโลยีในที่ที่มีแสงสว่างน้อย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036830" y="4246400"/>
            <a:ext cx="6275303" cy="646331"/>
            <a:chOff x="1877589" y="1532687"/>
            <a:chExt cx="6275303" cy="646331"/>
          </a:xfrm>
        </p:grpSpPr>
        <p:sp>
          <p:nvSpPr>
            <p:cNvPr id="47" name="Oval 46"/>
            <p:cNvSpPr/>
            <p:nvPr/>
          </p:nvSpPr>
          <p:spPr>
            <a:xfrm>
              <a:off x="1877589" y="1581528"/>
              <a:ext cx="548648" cy="54864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ksorn Bold" pitchFamily="50" charset="-34"/>
                  <a:cs typeface="Aksorn Bold" pitchFamily="50" charset="-34"/>
                </a:rPr>
                <a:t>4</a:t>
              </a:r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ksorn Bold" pitchFamily="50" charset="-34"/>
                <a:cs typeface="Aksorn Bold" pitchFamily="50" charset="-34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546870" y="1532687"/>
              <a:ext cx="560602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ไม่ควรใช้งานอุปกรณ์ติดต่อกันเป็นเวลานาน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036830" y="5163918"/>
            <a:ext cx="7033524" cy="646331"/>
            <a:chOff x="1877589" y="1532687"/>
            <a:chExt cx="7033524" cy="646331"/>
          </a:xfrm>
        </p:grpSpPr>
        <p:sp>
          <p:nvSpPr>
            <p:cNvPr id="50" name="Oval 49"/>
            <p:cNvSpPr/>
            <p:nvPr/>
          </p:nvSpPr>
          <p:spPr>
            <a:xfrm>
              <a:off x="1877589" y="1581528"/>
              <a:ext cx="548648" cy="54864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ksorn Bold" pitchFamily="50" charset="-34"/>
                  <a:cs typeface="Aksorn Bold" pitchFamily="50" charset="-34"/>
                </a:rPr>
                <a:t>5</a:t>
              </a:r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ksorn Bold" pitchFamily="50" charset="-34"/>
                <a:cs typeface="Aksorn Bold" pitchFamily="50" charset="-34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546870" y="1532687"/>
              <a:ext cx="63642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วางหน้าจอให้อยู่ต่ำกว่าระดับสายตา 20-26 องศา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1671637" y="4810548"/>
            <a:ext cx="1411600" cy="368870"/>
          </a:xfrm>
          <a:prstGeom prst="line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27088" y="4733373"/>
            <a:ext cx="1184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20-30 นิ้ว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2262187" y="4004718"/>
            <a:ext cx="940113" cy="796213"/>
          </a:xfrm>
          <a:prstGeom prst="line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828408" y="4151753"/>
            <a:ext cx="1412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20-26 องศา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2086318" y="4477765"/>
            <a:ext cx="1115982" cy="323166"/>
          </a:xfrm>
          <a:prstGeom prst="line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c 6"/>
          <p:cNvSpPr/>
          <p:nvPr/>
        </p:nvSpPr>
        <p:spPr>
          <a:xfrm rot="3480000">
            <a:off x="2700519" y="4489125"/>
            <a:ext cx="188236" cy="194331"/>
          </a:xfrm>
          <a:prstGeom prst="arc">
            <a:avLst>
              <a:gd name="adj1" fmla="val 4765947"/>
              <a:gd name="adj2" fmla="val 16232653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811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9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48" y="0"/>
            <a:ext cx="13326948" cy="746759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6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563" y="95705"/>
            <a:ext cx="12414412" cy="69767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0435" y="86180"/>
            <a:ext cx="12393490" cy="697674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214" y="6960358"/>
            <a:ext cx="1590322" cy="453193"/>
          </a:xfrm>
          <a:prstGeom prst="rect">
            <a:avLst/>
          </a:prstGeom>
        </p:spPr>
      </p:pic>
      <p:pic>
        <p:nvPicPr>
          <p:cNvPr id="12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Media2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3404" y="166924"/>
            <a:ext cx="12187840" cy="68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7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3322300" cy="5143500"/>
          </a:xfrm>
          <a:prstGeom prst="rect">
            <a:avLst/>
          </a:prstGeom>
          <a:solidFill>
            <a:srgbClr val="B9E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2590800"/>
            <a:ext cx="13335040" cy="4876800"/>
          </a:xfrm>
          <a:custGeom>
            <a:avLst/>
            <a:gdLst>
              <a:gd name="connsiteX0" fmla="*/ 0 w 13322300"/>
              <a:gd name="connsiteY0" fmla="*/ 0 h 7467600"/>
              <a:gd name="connsiteX1" fmla="*/ 13322300 w 13322300"/>
              <a:gd name="connsiteY1" fmla="*/ 0 h 7467600"/>
              <a:gd name="connsiteX2" fmla="*/ 13322300 w 13322300"/>
              <a:gd name="connsiteY2" fmla="*/ 7467600 h 7467600"/>
              <a:gd name="connsiteX3" fmla="*/ 0 w 13322300"/>
              <a:gd name="connsiteY3" fmla="*/ 7467600 h 7467600"/>
              <a:gd name="connsiteX4" fmla="*/ 0 w 13322300"/>
              <a:gd name="connsiteY4" fmla="*/ 0 h 7467600"/>
              <a:gd name="connsiteX0" fmla="*/ 0 w 13322300"/>
              <a:gd name="connsiteY0" fmla="*/ 0 h 7467600"/>
              <a:gd name="connsiteX1" fmla="*/ 13322300 w 13322300"/>
              <a:gd name="connsiteY1" fmla="*/ 0 h 7467600"/>
              <a:gd name="connsiteX2" fmla="*/ 13322300 w 13322300"/>
              <a:gd name="connsiteY2" fmla="*/ 7467600 h 7467600"/>
              <a:gd name="connsiteX3" fmla="*/ 0 w 13322300"/>
              <a:gd name="connsiteY3" fmla="*/ 7467600 h 7467600"/>
              <a:gd name="connsiteX4" fmla="*/ 0 w 13322300"/>
              <a:gd name="connsiteY4" fmla="*/ 5105400 h 7467600"/>
              <a:gd name="connsiteX5" fmla="*/ 0 w 13322300"/>
              <a:gd name="connsiteY5" fmla="*/ 0 h 7467600"/>
              <a:gd name="connsiteX0" fmla="*/ 0 w 13322300"/>
              <a:gd name="connsiteY0" fmla="*/ 5105400 h 7467600"/>
              <a:gd name="connsiteX1" fmla="*/ 13322300 w 13322300"/>
              <a:gd name="connsiteY1" fmla="*/ 0 h 7467600"/>
              <a:gd name="connsiteX2" fmla="*/ 13322300 w 13322300"/>
              <a:gd name="connsiteY2" fmla="*/ 7467600 h 7467600"/>
              <a:gd name="connsiteX3" fmla="*/ 0 w 13322300"/>
              <a:gd name="connsiteY3" fmla="*/ 7467600 h 7467600"/>
              <a:gd name="connsiteX4" fmla="*/ 0 w 13322300"/>
              <a:gd name="connsiteY4" fmla="*/ 5105400 h 7467600"/>
              <a:gd name="connsiteX0" fmla="*/ 0 w 13322300"/>
              <a:gd name="connsiteY0" fmla="*/ 5105400 h 7467600"/>
              <a:gd name="connsiteX1" fmla="*/ 13322300 w 13322300"/>
              <a:gd name="connsiteY1" fmla="*/ 0 h 7467600"/>
              <a:gd name="connsiteX2" fmla="*/ 13315950 w 13322300"/>
              <a:gd name="connsiteY2" fmla="*/ 533400 h 7467600"/>
              <a:gd name="connsiteX3" fmla="*/ 13322300 w 13322300"/>
              <a:gd name="connsiteY3" fmla="*/ 7467600 h 7467600"/>
              <a:gd name="connsiteX4" fmla="*/ 0 w 13322300"/>
              <a:gd name="connsiteY4" fmla="*/ 7467600 h 7467600"/>
              <a:gd name="connsiteX5" fmla="*/ 0 w 13322300"/>
              <a:gd name="connsiteY5" fmla="*/ 5105400 h 7467600"/>
              <a:gd name="connsiteX0" fmla="*/ 0 w 13322300"/>
              <a:gd name="connsiteY0" fmla="*/ 4572000 h 6934200"/>
              <a:gd name="connsiteX1" fmla="*/ 13315950 w 13322300"/>
              <a:gd name="connsiteY1" fmla="*/ 0 h 6934200"/>
              <a:gd name="connsiteX2" fmla="*/ 13322300 w 13322300"/>
              <a:gd name="connsiteY2" fmla="*/ 6934200 h 6934200"/>
              <a:gd name="connsiteX3" fmla="*/ 0 w 13322300"/>
              <a:gd name="connsiteY3" fmla="*/ 6934200 h 6934200"/>
              <a:gd name="connsiteX4" fmla="*/ 0 w 13322300"/>
              <a:gd name="connsiteY4" fmla="*/ 4572000 h 6934200"/>
              <a:gd name="connsiteX0" fmla="*/ 0 w 13322300"/>
              <a:gd name="connsiteY0" fmla="*/ 4572000 h 6934200"/>
              <a:gd name="connsiteX1" fmla="*/ 7213600 w 13322300"/>
              <a:gd name="connsiteY1" fmla="*/ 2108200 h 6934200"/>
              <a:gd name="connsiteX2" fmla="*/ 13315950 w 13322300"/>
              <a:gd name="connsiteY2" fmla="*/ 0 h 6934200"/>
              <a:gd name="connsiteX3" fmla="*/ 13322300 w 13322300"/>
              <a:gd name="connsiteY3" fmla="*/ 6934200 h 6934200"/>
              <a:gd name="connsiteX4" fmla="*/ 0 w 13322300"/>
              <a:gd name="connsiteY4" fmla="*/ 6934200 h 6934200"/>
              <a:gd name="connsiteX5" fmla="*/ 0 w 13322300"/>
              <a:gd name="connsiteY5" fmla="*/ 4572000 h 6934200"/>
              <a:gd name="connsiteX0" fmla="*/ 0 w 14305148"/>
              <a:gd name="connsiteY0" fmla="*/ 4572134 h 6934334"/>
              <a:gd name="connsiteX1" fmla="*/ 7213600 w 14305148"/>
              <a:gd name="connsiteY1" fmla="*/ 2108334 h 6934334"/>
              <a:gd name="connsiteX2" fmla="*/ 13315950 w 14305148"/>
              <a:gd name="connsiteY2" fmla="*/ 134 h 6934334"/>
              <a:gd name="connsiteX3" fmla="*/ 13309600 w 14305148"/>
              <a:gd name="connsiteY3" fmla="*/ 2032134 h 6934334"/>
              <a:gd name="connsiteX4" fmla="*/ 13322300 w 14305148"/>
              <a:gd name="connsiteY4" fmla="*/ 6934334 h 6934334"/>
              <a:gd name="connsiteX5" fmla="*/ 0 w 14305148"/>
              <a:gd name="connsiteY5" fmla="*/ 6934334 h 6934334"/>
              <a:gd name="connsiteX6" fmla="*/ 0 w 14305148"/>
              <a:gd name="connsiteY6" fmla="*/ 4572134 h 6934334"/>
              <a:gd name="connsiteX0" fmla="*/ 0 w 14305148"/>
              <a:gd name="connsiteY0" fmla="*/ 2540000 h 4902200"/>
              <a:gd name="connsiteX1" fmla="*/ 7213600 w 14305148"/>
              <a:gd name="connsiteY1" fmla="*/ 76200 h 4902200"/>
              <a:gd name="connsiteX2" fmla="*/ 13309600 w 14305148"/>
              <a:gd name="connsiteY2" fmla="*/ 0 h 4902200"/>
              <a:gd name="connsiteX3" fmla="*/ 13322300 w 14305148"/>
              <a:gd name="connsiteY3" fmla="*/ 4902200 h 4902200"/>
              <a:gd name="connsiteX4" fmla="*/ 0 w 14305148"/>
              <a:gd name="connsiteY4" fmla="*/ 4902200 h 4902200"/>
              <a:gd name="connsiteX5" fmla="*/ 0 w 14305148"/>
              <a:gd name="connsiteY5" fmla="*/ 2540000 h 4902200"/>
              <a:gd name="connsiteX0" fmla="*/ 0 w 13322300"/>
              <a:gd name="connsiteY0" fmla="*/ 2540000 h 4902200"/>
              <a:gd name="connsiteX1" fmla="*/ 7213600 w 13322300"/>
              <a:gd name="connsiteY1" fmla="*/ 76200 h 4902200"/>
              <a:gd name="connsiteX2" fmla="*/ 13309600 w 13322300"/>
              <a:gd name="connsiteY2" fmla="*/ 0 h 4902200"/>
              <a:gd name="connsiteX3" fmla="*/ 13322300 w 13322300"/>
              <a:gd name="connsiteY3" fmla="*/ 4902200 h 4902200"/>
              <a:gd name="connsiteX4" fmla="*/ 0 w 13322300"/>
              <a:gd name="connsiteY4" fmla="*/ 4902200 h 4902200"/>
              <a:gd name="connsiteX5" fmla="*/ 0 w 13322300"/>
              <a:gd name="connsiteY5" fmla="*/ 2540000 h 4902200"/>
              <a:gd name="connsiteX0" fmla="*/ 0 w 13335040"/>
              <a:gd name="connsiteY0" fmla="*/ 2514600 h 4876800"/>
              <a:gd name="connsiteX1" fmla="*/ 7213600 w 13335040"/>
              <a:gd name="connsiteY1" fmla="*/ 50800 h 4876800"/>
              <a:gd name="connsiteX2" fmla="*/ 13335000 w 13335040"/>
              <a:gd name="connsiteY2" fmla="*/ 0 h 4876800"/>
              <a:gd name="connsiteX3" fmla="*/ 13322300 w 13335040"/>
              <a:gd name="connsiteY3" fmla="*/ 4876800 h 4876800"/>
              <a:gd name="connsiteX4" fmla="*/ 0 w 13335040"/>
              <a:gd name="connsiteY4" fmla="*/ 4876800 h 4876800"/>
              <a:gd name="connsiteX5" fmla="*/ 0 w 13335040"/>
              <a:gd name="connsiteY5" fmla="*/ 25146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35040" h="4876800">
                <a:moveTo>
                  <a:pt x="0" y="2514600"/>
                </a:moveTo>
                <a:lnTo>
                  <a:pt x="7213600" y="50800"/>
                </a:lnTo>
                <a:lnTo>
                  <a:pt x="13335000" y="0"/>
                </a:lnTo>
                <a:cubicBezTo>
                  <a:pt x="13336058" y="1155700"/>
                  <a:pt x="13315950" y="2425700"/>
                  <a:pt x="13322300" y="4876800"/>
                </a:cubicBezTo>
                <a:lnTo>
                  <a:pt x="0" y="4876800"/>
                </a:lnTo>
                <a:lnTo>
                  <a:pt x="0" y="2514600"/>
                </a:lnTo>
                <a:close/>
              </a:path>
            </a:pathLst>
          </a:custGeom>
          <a:solidFill>
            <a:srgbClr val="C7B6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tongchai.cha\Desktop\PTT_วิทยาการคำนวณ_ป.2\แบบ\87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193163" y="0"/>
            <a:ext cx="9622785" cy="74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สี่เหลี่ยมผืนผ้า 14"/>
          <p:cNvSpPr/>
          <p:nvPr/>
        </p:nvSpPr>
        <p:spPr>
          <a:xfrm flipV="1">
            <a:off x="3551749" y="1834584"/>
            <a:ext cx="6218802" cy="45719"/>
          </a:xfrm>
          <a:prstGeom prst="rect">
            <a:avLst/>
          </a:prstGeom>
          <a:solidFill>
            <a:srgbClr val="9AD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สี่เหลี่ยมผืนผ้ามุมมน 12"/>
          <p:cNvSpPr/>
          <p:nvPr/>
        </p:nvSpPr>
        <p:spPr>
          <a:xfrm>
            <a:off x="366451" y="5534025"/>
            <a:ext cx="12672424" cy="1543051"/>
          </a:xfrm>
          <a:prstGeom prst="roundRect">
            <a:avLst>
              <a:gd name="adj" fmla="val 4829"/>
            </a:avLst>
          </a:prstGeom>
          <a:solidFill>
            <a:srgbClr val="FFFFFF">
              <a:alpha val="80000"/>
            </a:srgbClr>
          </a:solidFill>
          <a:ln>
            <a:solidFill>
              <a:srgbClr val="9AD52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18799" tIns="59399" rIns="118799" bIns="59399"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สี่เหลี่ยมผืนผ้า 13"/>
          <p:cNvSpPr/>
          <p:nvPr/>
        </p:nvSpPr>
        <p:spPr>
          <a:xfrm>
            <a:off x="0" y="5760755"/>
            <a:ext cx="13322300" cy="402162"/>
          </a:xfrm>
          <a:prstGeom prst="rect">
            <a:avLst/>
          </a:prstGeom>
          <a:solidFill>
            <a:srgbClr val="9AD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TextBox 2"/>
          <p:cNvSpPr txBox="1"/>
          <p:nvPr/>
        </p:nvSpPr>
        <p:spPr>
          <a:xfrm>
            <a:off x="876614" y="5770712"/>
            <a:ext cx="2312789" cy="443124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100" b="1" dirty="0" smtClean="0">
                <a:solidFill>
                  <a:schemeClr val="bg1"/>
                </a:solidFill>
                <a:latin typeface="TH Sarabun New" panose="020B0500040200020003" pitchFamily="34" charset="-34"/>
                <a:ea typeface="AngsanaUPC" charset="0"/>
                <a:cs typeface="TH Sarabun New" panose="020B0500040200020003" pitchFamily="34" charset="-34"/>
              </a:rPr>
              <a:t>ตัวชี้วัด</a:t>
            </a:r>
            <a:endParaRPr lang="th-TH" sz="2100" b="1" dirty="0">
              <a:solidFill>
                <a:schemeClr val="bg1"/>
              </a:solidFill>
              <a:latin typeface="TH Sarabun New" panose="020B0500040200020003" pitchFamily="34" charset="-34"/>
              <a:ea typeface="AngsanaUPC" charset="0"/>
              <a:cs typeface="TH Sarabun New" panose="020B0500040200020003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979678"/>
            <a:ext cx="13322300" cy="1043288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ctr"/>
            <a:r>
              <a:rPr lang="th-TH" sz="6000" b="1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การใช้เทคโนโลยีสารสนเทศอย่างปลอดภัย</a:t>
            </a:r>
            <a:endParaRPr lang="th-TH" sz="6000" b="1" dirty="0">
              <a:solidFill>
                <a:srgbClr val="00206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6614" y="6370260"/>
            <a:ext cx="11977075" cy="443124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1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ใช้เทคโนโลยีสารสนเทศอย่างปลอดภัย ปฏิบัติตามข้อตกลงในการใช้คอมพิวเตอร์ร่วมกัน ดูแลรักษาอุปกรณ์เบื้องต้น ใช้งานอย่างเหมาะสม</a:t>
            </a:r>
          </a:p>
        </p:txBody>
      </p:sp>
      <p:pic>
        <p:nvPicPr>
          <p:cNvPr id="19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4943049" y="140658"/>
            <a:ext cx="3436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sz="44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</a:t>
            </a:r>
            <a:r>
              <a:rPr lang="th-TH" sz="4400" b="1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</a:t>
            </a:r>
            <a:r>
              <a:rPr lang="en-US" sz="4400" b="1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4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4400" b="1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en-US" sz="4400" b="1" dirty="0">
              <a:solidFill>
                <a:srgbClr val="00206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31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8" name="สี่เหลี่ยมผืนผ้า 14"/>
          <p:cNvSpPr/>
          <p:nvPr/>
        </p:nvSpPr>
        <p:spPr>
          <a:xfrm flipV="1">
            <a:off x="5065536" y="802226"/>
            <a:ext cx="3191228" cy="4571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3345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224316" y="1270000"/>
            <a:ext cx="8665038" cy="5003800"/>
          </a:xfrm>
          <a:prstGeom prst="roundRect">
            <a:avLst>
              <a:gd name="adj" fmla="val 2114"/>
            </a:avLst>
          </a:prstGeom>
          <a:solidFill>
            <a:srgbClr val="FFF2B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C:\Users\tongchai.cha\Desktop\PTT_วิทยาการคำนวณ_ป.2\แบบ\68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497"/>
          <a:stretch/>
        </p:blipFill>
        <p:spPr bwMode="auto">
          <a:xfrm>
            <a:off x="231079" y="1036364"/>
            <a:ext cx="3739192" cy="633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31079" y="328477"/>
            <a:ext cx="3760371" cy="754052"/>
            <a:chOff x="4971465" y="328477"/>
            <a:chExt cx="3760371" cy="754052"/>
          </a:xfrm>
        </p:grpSpPr>
        <p:sp>
          <p:nvSpPr>
            <p:cNvPr id="41" name="Snip Same Side Corner Rectangle 40"/>
            <p:cNvSpPr/>
            <p:nvPr/>
          </p:nvSpPr>
          <p:spPr>
            <a:xfrm>
              <a:off x="4971465" y="328477"/>
              <a:ext cx="3760371" cy="707886"/>
            </a:xfrm>
            <a:prstGeom prst="snip2SameRect">
              <a:avLst>
                <a:gd name="adj1" fmla="val 49711"/>
                <a:gd name="adj2" fmla="val 0"/>
              </a:avLst>
            </a:prstGeom>
            <a:solidFill>
              <a:srgbClr val="C1E57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สี่เหลี่ยมผืนผ้า 1"/>
            <p:cNvSpPr/>
            <p:nvPr/>
          </p:nvSpPr>
          <p:spPr>
            <a:xfrm>
              <a:off x="5186825" y="374643"/>
              <a:ext cx="332965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รู้จักข้อมูล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ส่วนตัว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763210" y="3157923"/>
            <a:ext cx="4895452" cy="1227954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r>
              <a:rPr lang="th-TH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การขอความช่วยเหลือเมื่อพบ</a:t>
            </a:r>
            <a:r>
              <a:rPr lang="th-TH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ปัญหา</a:t>
            </a:r>
          </a:p>
          <a:p>
            <a:r>
              <a:rPr lang="th-TH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จาก</a:t>
            </a:r>
            <a:r>
              <a:rPr lang="th-TH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การเผยแพร่ข้อมูลส่วนตัว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763209" y="2144499"/>
            <a:ext cx="2304591" cy="673956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r>
              <a:rPr lang="th-TH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ข้อมูลส่วนตัว</a:t>
            </a:r>
            <a:endParaRPr lang="th-TH" b="1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763207" y="4725345"/>
            <a:ext cx="5568493" cy="673956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r>
              <a:rPr lang="th-TH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อันตรายจากการเผยแพร่ข้อมูลส่วนตัว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235810" y="1873643"/>
            <a:ext cx="1069159" cy="1142414"/>
            <a:chOff x="5235810" y="2095434"/>
            <a:chExt cx="1069159" cy="1142414"/>
          </a:xfrm>
        </p:grpSpPr>
        <p:sp>
          <p:nvSpPr>
            <p:cNvPr id="52" name="Oval 51"/>
            <p:cNvSpPr/>
            <p:nvPr/>
          </p:nvSpPr>
          <p:spPr>
            <a:xfrm>
              <a:off x="5235810" y="2168689"/>
              <a:ext cx="1069159" cy="106915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 smtClean="0"/>
                <a:t> </a:t>
              </a:r>
              <a:endParaRPr lang="en-US" dirty="0"/>
            </a:p>
          </p:txBody>
        </p:sp>
        <p:pic>
          <p:nvPicPr>
            <p:cNvPr id="1033" name="Picture 9" descr="C:\Users\tongchai.cha\Desktop\PTT_วิทยาการคำนวณ_ป.2\แบบ\84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3093" y="2095434"/>
              <a:ext cx="1034591" cy="1034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5235810" y="4378331"/>
            <a:ext cx="1069159" cy="1255370"/>
            <a:chOff x="5235810" y="4600122"/>
            <a:chExt cx="1069159" cy="1255370"/>
          </a:xfrm>
        </p:grpSpPr>
        <p:sp>
          <p:nvSpPr>
            <p:cNvPr id="67" name="Oval 66"/>
            <p:cNvSpPr/>
            <p:nvPr/>
          </p:nvSpPr>
          <p:spPr>
            <a:xfrm>
              <a:off x="5235810" y="4749535"/>
              <a:ext cx="1069159" cy="106915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 smtClean="0"/>
                <a:t> </a:t>
              </a:r>
              <a:endParaRPr lang="en-US" dirty="0"/>
            </a:p>
          </p:txBody>
        </p:sp>
        <p:pic>
          <p:nvPicPr>
            <p:cNvPr id="1035" name="Picture 11" descr="C:\Users\tongchai.cha\Desktop\PTT_วิทยาการคำนวณ_ป.2\แบบ\85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7560" y="4600122"/>
              <a:ext cx="885657" cy="1255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5185489" y="3156962"/>
            <a:ext cx="1169801" cy="1169801"/>
            <a:chOff x="5185489" y="3378753"/>
            <a:chExt cx="1169801" cy="1169801"/>
          </a:xfrm>
        </p:grpSpPr>
        <p:sp>
          <p:nvSpPr>
            <p:cNvPr id="47" name="Oval 46"/>
            <p:cNvSpPr/>
            <p:nvPr/>
          </p:nvSpPr>
          <p:spPr>
            <a:xfrm>
              <a:off x="5235810" y="3459112"/>
              <a:ext cx="1069159" cy="106915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 smtClean="0"/>
                <a:t> </a:t>
              </a:r>
              <a:endParaRPr lang="en-US" dirty="0"/>
            </a:p>
          </p:txBody>
        </p:sp>
        <p:pic>
          <p:nvPicPr>
            <p:cNvPr id="13" name="Picture 12" descr="C:\Users\tongchai.cha\Desktop\PTT_วิทยาการคำนวณ_ป.2\แบบ\86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5489" y="3378753"/>
              <a:ext cx="1169801" cy="1169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43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5" grpId="0"/>
      <p:bldP spid="50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306817" y="728585"/>
            <a:ext cx="12708666" cy="6404081"/>
          </a:xfrm>
          <a:prstGeom prst="roundRect">
            <a:avLst>
              <a:gd name="adj" fmla="val 2114"/>
            </a:avLst>
          </a:prstGeom>
          <a:solidFill>
            <a:srgbClr val="FFF2B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90946" y="328478"/>
            <a:ext cx="3740409" cy="754052"/>
            <a:chOff x="5163663" y="328478"/>
            <a:chExt cx="3740409" cy="754052"/>
          </a:xfrm>
        </p:grpSpPr>
        <p:sp>
          <p:nvSpPr>
            <p:cNvPr id="24" name="Snip Same Side Corner Rectangle 23"/>
            <p:cNvSpPr/>
            <p:nvPr/>
          </p:nvSpPr>
          <p:spPr>
            <a:xfrm>
              <a:off x="5163663" y="328478"/>
              <a:ext cx="3740409" cy="754052"/>
            </a:xfrm>
            <a:prstGeom prst="snip2SameRect">
              <a:avLst>
                <a:gd name="adj1" fmla="val 26510"/>
                <a:gd name="adj2" fmla="val 0"/>
              </a:avLst>
            </a:prstGeom>
            <a:solidFill>
              <a:srgbClr val="C1E57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สี่เหลี่ยมผืนผ้า 1"/>
            <p:cNvSpPr/>
            <p:nvPr/>
          </p:nvSpPr>
          <p:spPr>
            <a:xfrm>
              <a:off x="5823069" y="374643"/>
              <a:ext cx="242159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ข้อมูลส่วนตัว</a:t>
              </a:r>
              <a:endPara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81" name="Rectangle 80"/>
          <p:cNvSpPr/>
          <p:nvPr/>
        </p:nvSpPr>
        <p:spPr>
          <a:xfrm>
            <a:off x="1012403" y="1310991"/>
            <a:ext cx="11185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	ข้อมูลส่วนตัว เป็นข้อมูลเฉพาะบุคคลที่ใช้ในการยืนยันตัวตนของบุคคลใดบุคคลหนึ่ง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69165" y="1997724"/>
            <a:ext cx="3051766" cy="2356905"/>
            <a:chOff x="1769165" y="1997724"/>
            <a:chExt cx="3051766" cy="2356905"/>
          </a:xfrm>
        </p:grpSpPr>
        <p:sp>
          <p:nvSpPr>
            <p:cNvPr id="3" name="Rectangle 2"/>
            <p:cNvSpPr/>
            <p:nvPr/>
          </p:nvSpPr>
          <p:spPr>
            <a:xfrm>
              <a:off x="1837868" y="3874370"/>
              <a:ext cx="2836235" cy="437298"/>
            </a:xfrm>
            <a:prstGeom prst="rect">
              <a:avLst/>
            </a:prstGeom>
            <a:solidFill>
              <a:srgbClr val="FED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918349" y="3831409"/>
              <a:ext cx="267527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เลขประจำตัวประชาชน</a:t>
              </a:r>
              <a:endPara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051" name="Picture 3" descr="C:\Users\tongchai.cha\Desktop\PTT_วิทยาการคำนวณ_ป.2\แบบ\88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165" y="1997724"/>
              <a:ext cx="3051766" cy="184525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5396090" y="2050274"/>
            <a:ext cx="2836235" cy="2304355"/>
            <a:chOff x="5396090" y="2050274"/>
            <a:chExt cx="2836235" cy="2304355"/>
          </a:xfrm>
        </p:grpSpPr>
        <p:sp>
          <p:nvSpPr>
            <p:cNvPr id="38" name="Rectangle 37"/>
            <p:cNvSpPr/>
            <p:nvPr/>
          </p:nvSpPr>
          <p:spPr>
            <a:xfrm>
              <a:off x="5396090" y="3874370"/>
              <a:ext cx="2836235" cy="437298"/>
            </a:xfrm>
            <a:prstGeom prst="rect">
              <a:avLst/>
            </a:prstGeom>
            <a:solidFill>
              <a:srgbClr val="FED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611931" y="3831409"/>
              <a:ext cx="24045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ชื่อผู้ใช้และรหัสผ่าน</a:t>
              </a:r>
              <a:endPara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052" name="Picture 4" descr="C:\Users\tongchai.cha\Desktop\PTT_วิทยาการคำนวณ_ป.2\แบบ\89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9095" y="2050274"/>
              <a:ext cx="2164624" cy="1744712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8948788" y="1997724"/>
            <a:ext cx="2836235" cy="2356905"/>
            <a:chOff x="8948788" y="1997724"/>
            <a:chExt cx="2836235" cy="2356905"/>
          </a:xfrm>
        </p:grpSpPr>
        <p:sp>
          <p:nvSpPr>
            <p:cNvPr id="39" name="Rectangle 38"/>
            <p:cNvSpPr/>
            <p:nvPr/>
          </p:nvSpPr>
          <p:spPr>
            <a:xfrm>
              <a:off x="8948788" y="3874370"/>
              <a:ext cx="2836235" cy="437298"/>
            </a:xfrm>
            <a:prstGeom prst="rect">
              <a:avLst/>
            </a:prstGeom>
            <a:solidFill>
              <a:srgbClr val="FED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9183976" y="3831409"/>
              <a:ext cx="236585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เลขบัญชีธนาคาร</a:t>
              </a:r>
              <a:endPara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053" name="Picture 5" descr="C:\Users\tongchai.cha\Desktop\PTT_วิทยาการคำนวณ_ป.2\แบบ\9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1817" y="1997724"/>
              <a:ext cx="2418821" cy="171750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1837868" y="4496011"/>
            <a:ext cx="2836235" cy="2535515"/>
            <a:chOff x="1837868" y="4496011"/>
            <a:chExt cx="2836235" cy="2535515"/>
          </a:xfrm>
        </p:grpSpPr>
        <p:sp>
          <p:nvSpPr>
            <p:cNvPr id="42" name="Rectangle 41"/>
            <p:cNvSpPr/>
            <p:nvPr/>
          </p:nvSpPr>
          <p:spPr>
            <a:xfrm>
              <a:off x="1837868" y="6501049"/>
              <a:ext cx="2836235" cy="437298"/>
            </a:xfrm>
            <a:prstGeom prst="rect">
              <a:avLst/>
            </a:prstGeom>
            <a:solidFill>
              <a:srgbClr val="FED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4" name="Picture 6" descr="C:\Users\tongchai.cha\Desktop\PTT_วิทยาการคำนวณ_ป.2\แบบ\9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5520" y="4496011"/>
              <a:ext cx="1051972" cy="189641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2501523" y="6508306"/>
              <a:ext cx="151996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เบอร์โทรศัพท์</a:t>
              </a:r>
              <a:endPara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96090" y="4493911"/>
            <a:ext cx="2836235" cy="2537615"/>
            <a:chOff x="5396090" y="4493911"/>
            <a:chExt cx="2836235" cy="2537615"/>
          </a:xfrm>
        </p:grpSpPr>
        <p:sp>
          <p:nvSpPr>
            <p:cNvPr id="41" name="Rectangle 40"/>
            <p:cNvSpPr/>
            <p:nvPr/>
          </p:nvSpPr>
          <p:spPr>
            <a:xfrm>
              <a:off x="5396090" y="6501049"/>
              <a:ext cx="2836235" cy="437298"/>
            </a:xfrm>
            <a:prstGeom prst="rect">
              <a:avLst/>
            </a:prstGeom>
            <a:solidFill>
              <a:srgbClr val="FED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5" name="Picture 7" descr="C:\Users\tongchai.cha\Desktop\PTT_วิทยาการคำนวณ_ป.2\แบบ\92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4550" y="4493911"/>
              <a:ext cx="1159316" cy="192503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5935842" y="6508306"/>
              <a:ext cx="175673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รูปถ่ายส่วนตัว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25168" y="4311668"/>
            <a:ext cx="2883477" cy="2719858"/>
            <a:chOff x="8925168" y="4311668"/>
            <a:chExt cx="2883477" cy="2719858"/>
          </a:xfrm>
        </p:grpSpPr>
        <p:sp>
          <p:nvSpPr>
            <p:cNvPr id="40" name="Rectangle 39"/>
            <p:cNvSpPr/>
            <p:nvPr/>
          </p:nvSpPr>
          <p:spPr>
            <a:xfrm>
              <a:off x="8948788" y="6501049"/>
              <a:ext cx="2836235" cy="437298"/>
            </a:xfrm>
            <a:prstGeom prst="rect">
              <a:avLst/>
            </a:prstGeom>
            <a:solidFill>
              <a:srgbClr val="FED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6" name="Picture 8" descr="C:\Users\tongchai.cha\Desktop\PTT_วิทยาการคำนวณ_ป.2\แบบ\93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5168" y="4311668"/>
              <a:ext cx="2883477" cy="213013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10056566" y="6508306"/>
              <a:ext cx="6206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8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ที่อยู่</a:t>
              </a:r>
              <a:endPara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35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10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306817" y="728585"/>
            <a:ext cx="12708666" cy="6404081"/>
          </a:xfrm>
          <a:prstGeom prst="roundRect">
            <a:avLst>
              <a:gd name="adj" fmla="val 2114"/>
            </a:avLst>
          </a:prstGeom>
          <a:solidFill>
            <a:srgbClr val="FFF2B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nip Same Side Corner Rectangle 23"/>
          <p:cNvSpPr/>
          <p:nvPr/>
        </p:nvSpPr>
        <p:spPr>
          <a:xfrm>
            <a:off x="1620504" y="328478"/>
            <a:ext cx="10202302" cy="754051"/>
          </a:xfrm>
          <a:prstGeom prst="snip2SameRect">
            <a:avLst>
              <a:gd name="adj1" fmla="val 26510"/>
              <a:gd name="adj2" fmla="val 0"/>
            </a:avLst>
          </a:prstGeom>
          <a:solidFill>
            <a:srgbClr val="C1E57F"/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7" name="สี่เหลี่ยมผืนผ้า 1"/>
          <p:cNvSpPr/>
          <p:nvPr/>
        </p:nvSpPr>
        <p:spPr>
          <a:xfrm>
            <a:off x="953037" y="374643"/>
            <a:ext cx="11384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การขอความช่วยเหลือเมื่อพบปัญหาจากการเผยแพร่ข้อมูลส่วนตัว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04389" y="1254845"/>
            <a:ext cx="4119151" cy="2720856"/>
            <a:chOff x="404389" y="1254845"/>
            <a:chExt cx="4119151" cy="2720856"/>
          </a:xfrm>
        </p:grpSpPr>
        <p:sp>
          <p:nvSpPr>
            <p:cNvPr id="40" name="Rounded Rectangle 39"/>
            <p:cNvSpPr/>
            <p:nvPr/>
          </p:nvSpPr>
          <p:spPr>
            <a:xfrm>
              <a:off x="646797" y="1492545"/>
              <a:ext cx="3828890" cy="2483156"/>
            </a:xfrm>
            <a:prstGeom prst="roundRect">
              <a:avLst>
                <a:gd name="adj" fmla="val 5898"/>
              </a:avLst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04389" y="1254845"/>
              <a:ext cx="548648" cy="54864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ksorn Bold" pitchFamily="50" charset="-34"/>
                  <a:cs typeface="Aksorn Bold" pitchFamily="50" charset="-34"/>
                </a:rPr>
                <a:t>1</a:t>
              </a:r>
            </a:p>
          </p:txBody>
        </p:sp>
        <p:pic>
          <p:nvPicPr>
            <p:cNvPr id="4099" name="Picture 3" descr="C:\Users\tongchai.cha\Desktop\PTT_วิทยาการคำนวณ_ป.2\แบบ\9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333" y="1936294"/>
              <a:ext cx="3148760" cy="2023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52"/>
            <p:cNvSpPr/>
            <p:nvPr/>
          </p:nvSpPr>
          <p:spPr>
            <a:xfrm>
              <a:off x="869962" y="1597310"/>
              <a:ext cx="365357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แจ้งให้พ่อแม่ ผู้ปกครอง หรือครูทราบ</a:t>
              </a:r>
              <a:endParaRPr lang="th-TH" sz="26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75687" y="1254845"/>
            <a:ext cx="4099908" cy="2720856"/>
            <a:chOff x="4475687" y="1254845"/>
            <a:chExt cx="4099908" cy="2720856"/>
          </a:xfrm>
        </p:grpSpPr>
        <p:sp>
          <p:nvSpPr>
            <p:cNvPr id="41" name="Rounded Rectangle 40"/>
            <p:cNvSpPr/>
            <p:nvPr/>
          </p:nvSpPr>
          <p:spPr>
            <a:xfrm>
              <a:off x="4746705" y="1492545"/>
              <a:ext cx="3828890" cy="2483156"/>
            </a:xfrm>
            <a:prstGeom prst="roundRect">
              <a:avLst>
                <a:gd name="adj" fmla="val 5898"/>
              </a:avLst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475687" y="1254845"/>
              <a:ext cx="548648" cy="54864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ksorn Bold" pitchFamily="50" charset="-34"/>
                  <a:cs typeface="Aksorn Bold" pitchFamily="50" charset="-34"/>
                </a:rPr>
                <a:t>2</a:t>
              </a:r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ksorn Bold" pitchFamily="50" charset="-34"/>
                <a:cs typeface="Aksorn Bold" pitchFamily="50" charset="-34"/>
              </a:endParaRPr>
            </a:p>
          </p:txBody>
        </p:sp>
        <p:pic>
          <p:nvPicPr>
            <p:cNvPr id="4098" name="Picture 2" descr="C:\Users\tongchai.cha\Desktop\PTT_วิทยาการคำนวณ_ป.2\แบบ\9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6705" y="2241867"/>
              <a:ext cx="2862509" cy="1717505"/>
            </a:xfrm>
            <a:prstGeom prst="roundRect">
              <a:avLst>
                <a:gd name="adj" fmla="val 12634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54"/>
            <p:cNvSpPr/>
            <p:nvPr/>
          </p:nvSpPr>
          <p:spPr>
            <a:xfrm>
              <a:off x="5546843" y="1597310"/>
              <a:ext cx="2349623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แจ้งผู้ดูแลเว็บไซต์</a:t>
              </a:r>
              <a:r>
                <a:rPr lang="en-US" sz="2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br>
                <a:rPr lang="en-US" sz="2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เพื่อขอเปลี่ยนรหัสผ่าน</a:t>
              </a:r>
              <a:endParaRPr lang="th-TH" sz="26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575595" y="1254845"/>
            <a:ext cx="4099908" cy="2765163"/>
            <a:chOff x="8575595" y="1254845"/>
            <a:chExt cx="4099908" cy="2765163"/>
          </a:xfrm>
        </p:grpSpPr>
        <p:sp>
          <p:nvSpPr>
            <p:cNvPr id="42" name="Rounded Rectangle 41"/>
            <p:cNvSpPr/>
            <p:nvPr/>
          </p:nvSpPr>
          <p:spPr>
            <a:xfrm>
              <a:off x="8846613" y="1492545"/>
              <a:ext cx="3828890" cy="2483156"/>
            </a:xfrm>
            <a:prstGeom prst="roundRect">
              <a:avLst>
                <a:gd name="adj" fmla="val 5898"/>
              </a:avLst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8575595" y="1254845"/>
              <a:ext cx="548648" cy="54864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ksorn Bold" pitchFamily="50" charset="-34"/>
                  <a:cs typeface="Aksorn Bold" pitchFamily="50" charset="-34"/>
                </a:rPr>
                <a:t>3</a:t>
              </a:r>
            </a:p>
          </p:txBody>
        </p:sp>
        <p:pic>
          <p:nvPicPr>
            <p:cNvPr id="4100" name="Picture 4" descr="C:\Users\tongchai.cha\Desktop\PTT_วิทยาการคำนวณ_ป.2\แบบ\96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1763" y="1768643"/>
              <a:ext cx="3463636" cy="2251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55"/>
            <p:cNvSpPr/>
            <p:nvPr/>
          </p:nvSpPr>
          <p:spPr>
            <a:xfrm>
              <a:off x="9282907" y="1597310"/>
              <a:ext cx="295630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แจ้งตำรวจให้ดำเนินการทันที</a:t>
              </a:r>
              <a:endParaRPr lang="th-TH" sz="26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422427" y="4128335"/>
            <a:ext cx="4103214" cy="2792509"/>
            <a:chOff x="2422427" y="4128335"/>
            <a:chExt cx="4103214" cy="2792509"/>
          </a:xfrm>
        </p:grpSpPr>
        <p:sp>
          <p:nvSpPr>
            <p:cNvPr id="44" name="Rounded Rectangle 43"/>
            <p:cNvSpPr/>
            <p:nvPr/>
          </p:nvSpPr>
          <p:spPr>
            <a:xfrm>
              <a:off x="2696751" y="4402659"/>
              <a:ext cx="3828890" cy="2483156"/>
            </a:xfrm>
            <a:prstGeom prst="roundRect">
              <a:avLst>
                <a:gd name="adj" fmla="val 5898"/>
              </a:avLst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422427" y="4128335"/>
              <a:ext cx="548648" cy="54864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ksorn Bold" pitchFamily="50" charset="-34"/>
                  <a:cs typeface="Aksorn Bold" pitchFamily="50" charset="-34"/>
                </a:rPr>
                <a:t>4</a:t>
              </a:r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ksorn Bold" pitchFamily="50" charset="-34"/>
                <a:cs typeface="Aksorn Bold" pitchFamily="50" charset="-34"/>
              </a:endParaRPr>
            </a:p>
          </p:txBody>
        </p:sp>
        <p:pic>
          <p:nvPicPr>
            <p:cNvPr id="4101" name="Picture 5" descr="C:\Users\tongchai.cha\Desktop\PTT_วิทยาการคำนวณ_ป.2\แบบ\97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991" y="5092740"/>
              <a:ext cx="2602281" cy="1828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Rectangle 56"/>
            <p:cNvSpPr/>
            <p:nvPr/>
          </p:nvSpPr>
          <p:spPr>
            <a:xfrm>
              <a:off x="3039583" y="4440759"/>
              <a:ext cx="3143227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แจ้งเว็บไซต์ต่างๆ</a:t>
              </a:r>
              <a:r>
                <a:rPr lang="en-US" sz="2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เพื่อขอระงับการเผยแพร่ข้อมูล</a:t>
              </a:r>
              <a:endParaRPr lang="th-TH" sz="26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525641" y="4128335"/>
            <a:ext cx="4099908" cy="2886300"/>
            <a:chOff x="6525641" y="4128335"/>
            <a:chExt cx="4099908" cy="2886300"/>
          </a:xfrm>
        </p:grpSpPr>
        <p:sp>
          <p:nvSpPr>
            <p:cNvPr id="45" name="Rounded Rectangle 44"/>
            <p:cNvSpPr/>
            <p:nvPr/>
          </p:nvSpPr>
          <p:spPr>
            <a:xfrm>
              <a:off x="6796659" y="4402659"/>
              <a:ext cx="3828890" cy="2483156"/>
            </a:xfrm>
            <a:prstGeom prst="roundRect">
              <a:avLst>
                <a:gd name="adj" fmla="val 5898"/>
              </a:avLst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6525641" y="4128335"/>
              <a:ext cx="548648" cy="54864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ksorn Bold" pitchFamily="50" charset="-34"/>
                  <a:cs typeface="Aksorn Bold" pitchFamily="50" charset="-34"/>
                </a:rPr>
                <a:t>5</a:t>
              </a:r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ksorn Bold" pitchFamily="50" charset="-34"/>
                <a:cs typeface="Aksorn Bold" pitchFamily="50" charset="-34"/>
              </a:endParaRPr>
            </a:p>
          </p:txBody>
        </p:sp>
        <p:pic>
          <p:nvPicPr>
            <p:cNvPr id="4102" name="Picture 6" descr="C:\Users\tongchai.cha\Desktop\PTT_วิทยาการคำนวณ_ป.2\แบบ\98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388" y="4768411"/>
              <a:ext cx="2861431" cy="2246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tangle 58"/>
            <p:cNvSpPr/>
            <p:nvPr/>
          </p:nvSpPr>
          <p:spPr>
            <a:xfrm>
              <a:off x="7066825" y="4486925"/>
              <a:ext cx="328855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แจ้งธนาคารเพื่อขอเปลี่ยนรหัสผ่าน</a:t>
              </a:r>
            </a:p>
          </p:txBody>
        </p:sp>
      </p:grpSp>
      <p:pic>
        <p:nvPicPr>
          <p:cNvPr id="34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57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06817" y="728585"/>
            <a:ext cx="12708666" cy="6404081"/>
          </a:xfrm>
          <a:prstGeom prst="roundRect">
            <a:avLst>
              <a:gd name="adj" fmla="val 2114"/>
            </a:avLst>
          </a:prstGeom>
          <a:solidFill>
            <a:srgbClr val="FFF2B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06817" y="6400800"/>
            <a:ext cx="12708666" cy="731866"/>
          </a:xfrm>
          <a:prstGeom prst="roundRect">
            <a:avLst/>
          </a:prstGeom>
          <a:solidFill>
            <a:srgbClr val="492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6817" y="6134100"/>
            <a:ext cx="12708666" cy="731866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tongchai.cha\Desktop\PTT_วิทยาการคำนวณ_ป.2\แบบ\9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113" y="4966508"/>
            <a:ext cx="18288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tongchai.cha\Desktop\PTT_วิทยาการคำนวณ_ป.2\แบบ\1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215" y="2098477"/>
            <a:ext cx="573405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267136" y="294466"/>
            <a:ext cx="6615058" cy="788063"/>
            <a:chOff x="3267136" y="294466"/>
            <a:chExt cx="6615058" cy="788063"/>
          </a:xfrm>
        </p:grpSpPr>
        <p:sp>
          <p:nvSpPr>
            <p:cNvPr id="18" name="Snip Same Side Corner Rectangle 17"/>
            <p:cNvSpPr/>
            <p:nvPr/>
          </p:nvSpPr>
          <p:spPr>
            <a:xfrm>
              <a:off x="3267136" y="328478"/>
              <a:ext cx="6615058" cy="754051"/>
            </a:xfrm>
            <a:prstGeom prst="snip2SameRect">
              <a:avLst>
                <a:gd name="adj1" fmla="val 26510"/>
                <a:gd name="adj2" fmla="val 0"/>
              </a:avLst>
            </a:prstGeom>
            <a:solidFill>
              <a:srgbClr val="C1E57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Explosion 2 3"/>
            <p:cNvSpPr/>
            <p:nvPr/>
          </p:nvSpPr>
          <p:spPr>
            <a:xfrm rot="442618">
              <a:off x="3704340" y="294466"/>
              <a:ext cx="1551601" cy="778483"/>
            </a:xfrm>
            <a:prstGeom prst="irregularSeal2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สี่เหลี่ยมผืนผ้า 1"/>
            <p:cNvSpPr/>
            <p:nvPr/>
          </p:nvSpPr>
          <p:spPr>
            <a:xfrm>
              <a:off x="3636337" y="374643"/>
              <a:ext cx="590241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อันตราย</a:t>
              </a:r>
              <a:r>
                <a:rPr lang="en-US" sz="40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40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จาก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การเผยแพร่ข้อมูลส่วนตัว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932603" y="1170564"/>
            <a:ext cx="114570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ในการใช้งานอุปกรณ์เทคโนโลยีสารสนเทศ อาจทำให้ผู้ไม่หวังดีวางแผนมาทำร้ายบุคคล </a:t>
            </a:r>
          </a:p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วางแผนมา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ขโมยทรัพย์สินเราได้ โดยบางครั้งการขโมยข้อมูลส่วนตัวอาจมาในหลากหลายรูปแบบ</a:t>
            </a:r>
          </a:p>
        </p:txBody>
      </p:sp>
      <p:pic>
        <p:nvPicPr>
          <p:cNvPr id="12290" name="Picture 2" descr="C:\Users\tongchai.cha\Desktop\PTT_วิทยาการคำนวณ_ป.2\แบบ\1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794389" y="2202360"/>
            <a:ext cx="3818659" cy="494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822352" y="3955447"/>
            <a:ext cx="5033556" cy="1645570"/>
            <a:chOff x="1822352" y="3955447"/>
            <a:chExt cx="5033556" cy="1645570"/>
          </a:xfrm>
        </p:grpSpPr>
        <p:pic>
          <p:nvPicPr>
            <p:cNvPr id="12291" name="Picture 3" descr="C:\Users\tongchai.cha\Desktop\PTT_วิทยาการคำนวณ_ป.2\แบบ\112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2352" y="4195785"/>
              <a:ext cx="1203555" cy="1405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2" name="Picture 4" descr="C:\Users\tongchai.cha\Desktop\PTT_วิทยาการคำนวณ_ป.2\แบบ\11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9812" y="4427388"/>
              <a:ext cx="966096" cy="1173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452522" y="3955447"/>
              <a:ext cx="18774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b="1" dirty="0" smtClean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คุณคือผู้โชคดี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3236918" y="4717851"/>
            <a:ext cx="2308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ส่งเลขบัญชี</a:t>
            </a:r>
            <a:r>
              <a:rPr lang="th-TH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</a:t>
            </a:r>
            <a:r>
              <a:rPr lang="en-US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….</a:t>
            </a:r>
            <a:endParaRPr lang="en-US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020684" y="2639045"/>
            <a:ext cx="4408423" cy="1200329"/>
            <a:chOff x="1906384" y="2639045"/>
            <a:chExt cx="4408423" cy="1200329"/>
          </a:xfrm>
        </p:grpSpPr>
        <p:grpSp>
          <p:nvGrpSpPr>
            <p:cNvPr id="12" name="Group 11"/>
            <p:cNvGrpSpPr/>
            <p:nvPr/>
          </p:nvGrpSpPr>
          <p:grpSpPr>
            <a:xfrm>
              <a:off x="2467674" y="2639045"/>
              <a:ext cx="3847133" cy="1200329"/>
              <a:chOff x="2424129" y="2639045"/>
              <a:chExt cx="3847133" cy="1200329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467673" y="2639045"/>
                <a:ext cx="3760045" cy="120032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th-TH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ใช้ผลประโยชน์</a:t>
                </a:r>
                <a:r>
                  <a:rPr lang="th-TH" b="1" dirty="0" smtClean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มาหลอกล่อ</a:t>
                </a:r>
                <a:r>
                  <a:rPr lang="th-TH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/>
                </a:r>
                <a:br>
                  <a:rPr lang="th-TH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เพื่อให้บอกข้อมูลส่วนตัว</a:t>
                </a: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2424129" y="2639045"/>
                <a:ext cx="3847133" cy="1200329"/>
              </a:xfrm>
              <a:prstGeom prst="roundRect">
                <a:avLst/>
              </a:prstGeom>
              <a:noFill/>
              <a:ln>
                <a:solidFill>
                  <a:srgbClr val="E6B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293" name="Picture 5" descr="C:\Users\tongchai.cha\Desktop\PTT_วิทยาการคำนวณ_ป.2\แบบ\114.pn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6384" y="2639045"/>
              <a:ext cx="752468" cy="752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852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06817" y="728585"/>
            <a:ext cx="12708666" cy="6404081"/>
          </a:xfrm>
          <a:prstGeom prst="roundRect">
            <a:avLst>
              <a:gd name="adj" fmla="val 2114"/>
            </a:avLst>
          </a:prstGeom>
          <a:solidFill>
            <a:srgbClr val="FFF2B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06817" y="6400800"/>
            <a:ext cx="12708666" cy="731866"/>
          </a:xfrm>
          <a:prstGeom prst="roundRect">
            <a:avLst/>
          </a:prstGeom>
          <a:solidFill>
            <a:srgbClr val="492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6817" y="6134100"/>
            <a:ext cx="12708666" cy="731866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tongchai.cha\Desktop\PTT_วิทยาการคำนวณ_ป.2\แบบ\9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113" y="4966508"/>
            <a:ext cx="18288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tongchai.cha\Desktop\PTT_วิทยาการคำนวณ_ป.2\แบบ\1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215" y="2098477"/>
            <a:ext cx="573405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932603" y="1170564"/>
            <a:ext cx="114570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ในการใช้งานอุปกรณ์เทคโนโลยีสารสนเทศ อาจทำให้ผู้ไม่หวังดีวางแผนมาทำร้ายบุคคล </a:t>
            </a:r>
          </a:p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วางแผนมา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ขโมยทรัพย์สินเราได้ โดยบางครั้งการขโมยข้อมูลส่วนตัวอาจมาในหลากหลายรูปแบบ</a:t>
            </a:r>
          </a:p>
        </p:txBody>
      </p:sp>
      <p:pic>
        <p:nvPicPr>
          <p:cNvPr id="12290" name="Picture 2" descr="C:\Users\tongchai.cha\Desktop\PTT_วิทยาการคำนวณ_ป.2\แบบ\11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794389" y="2202360"/>
            <a:ext cx="3818659" cy="494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134984" y="2639045"/>
            <a:ext cx="4179823" cy="1200329"/>
            <a:chOff x="2134984" y="2639045"/>
            <a:chExt cx="4179823" cy="1200329"/>
          </a:xfrm>
        </p:grpSpPr>
        <p:grpSp>
          <p:nvGrpSpPr>
            <p:cNvPr id="12" name="Group 11"/>
            <p:cNvGrpSpPr/>
            <p:nvPr/>
          </p:nvGrpSpPr>
          <p:grpSpPr>
            <a:xfrm>
              <a:off x="2467674" y="2639045"/>
              <a:ext cx="3847133" cy="1200329"/>
              <a:chOff x="2424129" y="2639045"/>
              <a:chExt cx="3847133" cy="1200329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467673" y="2639045"/>
                <a:ext cx="3760045" cy="120032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th-TH" b="1" dirty="0" smtClean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ทำลายชื่อเสียง</a:t>
                </a:r>
              </a:p>
              <a:p>
                <a:pPr algn="ctr"/>
                <a:r>
                  <a:rPr lang="th-TH" b="1" dirty="0" smtClean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โดยการ</a:t>
                </a:r>
                <a:r>
                  <a:rPr lang="th-TH" b="1" dirty="0" smtClean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ปลอม</a:t>
                </a:r>
                <a:r>
                  <a:rPr lang="th-TH" b="1" dirty="0" smtClean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ข้อมูล</a:t>
                </a:r>
                <a:endPara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2424129" y="2639045"/>
                <a:ext cx="3847133" cy="1200329"/>
              </a:xfrm>
              <a:prstGeom prst="roundRect">
                <a:avLst/>
              </a:prstGeom>
              <a:noFill/>
              <a:ln>
                <a:solidFill>
                  <a:srgbClr val="E6B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293" name="Picture 5" descr="C:\Users\tongchai.cha\Desktop\PTT_วิทยาการคำนวณ_ป.2\แบบ\114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984" y="2639045"/>
              <a:ext cx="752468" cy="752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2086804" y="3822700"/>
            <a:ext cx="2084397" cy="1628994"/>
            <a:chOff x="2086804" y="3822700"/>
            <a:chExt cx="2084397" cy="1628994"/>
          </a:xfrm>
        </p:grpSpPr>
        <p:pic>
          <p:nvPicPr>
            <p:cNvPr id="25" name="Picture 3" descr="C:\Users\tongchai.cha\Desktop\PTT_วิทยาการคำนวณ_ป.2\แบบ\88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804" y="4191360"/>
              <a:ext cx="2084397" cy="126033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50721" y="3822700"/>
              <a:ext cx="5565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800" b="1" dirty="0" smtClean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จริง</a:t>
              </a:r>
              <a:endParaRPr lang="en-US" sz="28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26008" y="3822700"/>
            <a:ext cx="2084397" cy="1628994"/>
            <a:chOff x="4526008" y="3822700"/>
            <a:chExt cx="2084397" cy="1628994"/>
          </a:xfrm>
        </p:grpSpPr>
        <p:pic>
          <p:nvPicPr>
            <p:cNvPr id="13314" name="Picture 2" descr="C:\Users\tongchai.cha\Desktop\PTT_วิทยาการคำนวณ_ป.2\แบบ\115.pn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6008" y="4191360"/>
              <a:ext cx="2084397" cy="126033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5179318" y="3822700"/>
              <a:ext cx="77777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8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ปลอม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267136" y="294466"/>
            <a:ext cx="6615058" cy="788063"/>
            <a:chOff x="3267136" y="294466"/>
            <a:chExt cx="6615058" cy="788063"/>
          </a:xfrm>
        </p:grpSpPr>
        <p:sp>
          <p:nvSpPr>
            <p:cNvPr id="27" name="Snip Same Side Corner Rectangle 26"/>
            <p:cNvSpPr/>
            <p:nvPr/>
          </p:nvSpPr>
          <p:spPr>
            <a:xfrm>
              <a:off x="3267136" y="328478"/>
              <a:ext cx="6615058" cy="754051"/>
            </a:xfrm>
            <a:prstGeom prst="snip2SameRect">
              <a:avLst>
                <a:gd name="adj1" fmla="val 26510"/>
                <a:gd name="adj2" fmla="val 0"/>
              </a:avLst>
            </a:prstGeom>
            <a:solidFill>
              <a:srgbClr val="C1E57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Explosion 2 27"/>
            <p:cNvSpPr/>
            <p:nvPr/>
          </p:nvSpPr>
          <p:spPr>
            <a:xfrm rot="442618">
              <a:off x="3704340" y="294466"/>
              <a:ext cx="1551601" cy="778483"/>
            </a:xfrm>
            <a:prstGeom prst="irregularSeal2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สี่เหลี่ยมผืนผ้า 1"/>
            <p:cNvSpPr/>
            <p:nvPr/>
          </p:nvSpPr>
          <p:spPr>
            <a:xfrm>
              <a:off x="3636337" y="374643"/>
              <a:ext cx="590241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อันตราย</a:t>
              </a:r>
              <a:r>
                <a:rPr lang="en-US" sz="40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40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จาก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การเผยแพร่ข้อมูลส่วนตัว</a:t>
              </a:r>
            </a:p>
          </p:txBody>
        </p:sp>
      </p:grpSp>
      <p:pic>
        <p:nvPicPr>
          <p:cNvPr id="1026" name="Picture 2" descr="C:\Users\tongchai.cha\Desktop\Tom\infor\infographic135995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9487" y="4604423"/>
            <a:ext cx="807905" cy="8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ongchai.cha\Desktop\Tom\infor\infographic135996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9190" y="4562556"/>
            <a:ext cx="807905" cy="8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118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06817" y="728585"/>
            <a:ext cx="12708666" cy="6404081"/>
          </a:xfrm>
          <a:prstGeom prst="roundRect">
            <a:avLst>
              <a:gd name="adj" fmla="val 2114"/>
            </a:avLst>
          </a:prstGeom>
          <a:solidFill>
            <a:srgbClr val="FFF2B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06817" y="6400800"/>
            <a:ext cx="12708666" cy="731866"/>
          </a:xfrm>
          <a:prstGeom prst="roundRect">
            <a:avLst/>
          </a:prstGeom>
          <a:solidFill>
            <a:srgbClr val="492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6817" y="6134100"/>
            <a:ext cx="12708666" cy="731866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C:\Users\tongchai.cha\Desktop\PTT_วิทยาการคำนวณ_ป.2\แบบ\1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794389" y="2202360"/>
            <a:ext cx="3818659" cy="494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3064258" y="328477"/>
            <a:ext cx="7327900" cy="754052"/>
            <a:chOff x="3187700" y="328477"/>
            <a:chExt cx="7327900" cy="754052"/>
          </a:xfrm>
        </p:grpSpPr>
        <p:sp>
          <p:nvSpPr>
            <p:cNvPr id="27" name="Snip Same Side Corner Rectangle 26"/>
            <p:cNvSpPr/>
            <p:nvPr/>
          </p:nvSpPr>
          <p:spPr>
            <a:xfrm>
              <a:off x="3187700" y="328477"/>
              <a:ext cx="7327900" cy="707886"/>
            </a:xfrm>
            <a:prstGeom prst="snip2SameRect">
              <a:avLst>
                <a:gd name="adj1" fmla="val 49711"/>
                <a:gd name="adj2" fmla="val 0"/>
              </a:avLst>
            </a:prstGeom>
            <a:solidFill>
              <a:srgbClr val="C1E57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สี่เหลี่ยมผืนผ้า 1"/>
            <p:cNvSpPr/>
            <p:nvPr/>
          </p:nvSpPr>
          <p:spPr>
            <a:xfrm>
              <a:off x="3378200" y="374643"/>
              <a:ext cx="71374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การใช้งานเทคโนโลยีสารสนเทศอย่างปลอดภัย</a:t>
              </a:r>
              <a:endPara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10830" y="2088198"/>
            <a:ext cx="7095792" cy="747930"/>
            <a:chOff x="1210830" y="2088198"/>
            <a:chExt cx="7095792" cy="747930"/>
          </a:xfrm>
        </p:grpSpPr>
        <p:grpSp>
          <p:nvGrpSpPr>
            <p:cNvPr id="29" name="Group 28"/>
            <p:cNvGrpSpPr/>
            <p:nvPr/>
          </p:nvGrpSpPr>
          <p:grpSpPr>
            <a:xfrm>
              <a:off x="1236230" y="2088198"/>
              <a:ext cx="7070392" cy="646331"/>
              <a:chOff x="1877589" y="1532687"/>
              <a:chExt cx="7070392" cy="646331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877589" y="1581528"/>
                <a:ext cx="548648" cy="548648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ksorn Bold" pitchFamily="50" charset="-34"/>
                  <a:cs typeface="Aksorn Bold" pitchFamily="50" charset="-34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546870" y="1532687"/>
                <a:ext cx="640111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ข้อควรปฏิบัติและการดูแลรักษาอุปกรณ์เทคโนโลยี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210830" y="2189797"/>
              <a:ext cx="8451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th-TH" dirty="0" smtClean="0">
                  <a:solidFill>
                    <a:schemeClr val="bg1"/>
                  </a:solidFill>
                </a:rPr>
                <a:t>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10830" y="3328881"/>
            <a:ext cx="6295894" cy="720572"/>
            <a:chOff x="1210830" y="3005716"/>
            <a:chExt cx="6295894" cy="720572"/>
          </a:xfrm>
        </p:grpSpPr>
        <p:grpSp>
          <p:nvGrpSpPr>
            <p:cNvPr id="33" name="Group 32"/>
            <p:cNvGrpSpPr/>
            <p:nvPr/>
          </p:nvGrpSpPr>
          <p:grpSpPr>
            <a:xfrm>
              <a:off x="1236230" y="3005716"/>
              <a:ext cx="6270494" cy="646331"/>
              <a:chOff x="1877589" y="1532687"/>
              <a:chExt cx="6270494" cy="646331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877589" y="1581528"/>
                <a:ext cx="548648" cy="548648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ksorn Bold" pitchFamily="50" charset="-34"/>
                  <a:cs typeface="Aksorn Bold" pitchFamily="50" charset="-34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546870" y="1532687"/>
                <a:ext cx="560121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การใช้งานอุปกรณ์เทคโนโลยีอย่างเหมาะสม</a:t>
                </a: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1210830" y="3079957"/>
              <a:ext cx="8451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th-TH" dirty="0" smtClean="0">
                  <a:solidFill>
                    <a:schemeClr val="bg1"/>
                  </a:solidFill>
                </a:rPr>
                <a:t>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717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06817" y="728585"/>
            <a:ext cx="12708666" cy="6404081"/>
          </a:xfrm>
          <a:prstGeom prst="roundRect">
            <a:avLst>
              <a:gd name="adj" fmla="val 2114"/>
            </a:avLst>
          </a:prstGeom>
          <a:solidFill>
            <a:srgbClr val="FFF2B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nip Same Side Corner Rectangle 23"/>
          <p:cNvSpPr/>
          <p:nvPr/>
        </p:nvSpPr>
        <p:spPr>
          <a:xfrm>
            <a:off x="2889085" y="328478"/>
            <a:ext cx="7665141" cy="754051"/>
          </a:xfrm>
          <a:prstGeom prst="snip2SameRect">
            <a:avLst>
              <a:gd name="adj1" fmla="val 26510"/>
              <a:gd name="adj2" fmla="val 0"/>
            </a:avLst>
          </a:prstGeom>
          <a:solidFill>
            <a:srgbClr val="C1E57F"/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7" name="สี่เหลี่ยมผืนผ้า 1"/>
          <p:cNvSpPr/>
          <p:nvPr/>
        </p:nvSpPr>
        <p:spPr>
          <a:xfrm>
            <a:off x="953037" y="374643"/>
            <a:ext cx="11384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ข้อควรปฏิบัติในการใช้งานอุปกรณ์เทคโนโลยี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27003" y="1209520"/>
            <a:ext cx="4960840" cy="646331"/>
            <a:chOff x="1877589" y="1532687"/>
            <a:chExt cx="4960840" cy="646331"/>
          </a:xfrm>
        </p:grpSpPr>
        <p:sp>
          <p:nvSpPr>
            <p:cNvPr id="11" name="Oval 10"/>
            <p:cNvSpPr/>
            <p:nvPr/>
          </p:nvSpPr>
          <p:spPr>
            <a:xfrm>
              <a:off x="1877589" y="1581528"/>
              <a:ext cx="548648" cy="548648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ksorn Bold" pitchFamily="50" charset="-34"/>
                  <a:cs typeface="Aksorn Bold" pitchFamily="50" charset="-34"/>
                </a:rPr>
                <a:t>1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2546870" y="1532687"/>
              <a:ext cx="429155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ปิดโปรแกรมทุกครั้งหลังไม่ใช้งาน</a:t>
              </a: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306817" y="6400800"/>
            <a:ext cx="12708666" cy="731866"/>
          </a:xfrm>
          <a:prstGeom prst="roundRect">
            <a:avLst/>
          </a:prstGeom>
          <a:solidFill>
            <a:srgbClr val="492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6817" y="6134100"/>
            <a:ext cx="12708666" cy="731866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tongchai.cha\Desktop\PTT_วิทยาการคำนวณ_ป.2\แบบ\9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7513" y="4966508"/>
            <a:ext cx="18288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tongchai.cha\Desktop\PTT_วิทยาการคำนวณ_ป.2\แบบ\1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423" y="1697542"/>
            <a:ext cx="6307455" cy="522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5015" y="2381248"/>
            <a:ext cx="5414169" cy="292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sosceles Triangle 4"/>
          <p:cNvSpPr/>
          <p:nvPr/>
        </p:nvSpPr>
        <p:spPr>
          <a:xfrm rot="19270975">
            <a:off x="8302715" y="4125679"/>
            <a:ext cx="122442" cy="201044"/>
          </a:xfrm>
          <a:custGeom>
            <a:avLst/>
            <a:gdLst>
              <a:gd name="connsiteX0" fmla="*/ 0 w 772596"/>
              <a:gd name="connsiteY0" fmla="*/ 784860 h 784860"/>
              <a:gd name="connsiteX1" fmla="*/ 386298 w 772596"/>
              <a:gd name="connsiteY1" fmla="*/ 0 h 784860"/>
              <a:gd name="connsiteX2" fmla="*/ 772596 w 772596"/>
              <a:gd name="connsiteY2" fmla="*/ 784860 h 784860"/>
              <a:gd name="connsiteX3" fmla="*/ 0 w 772596"/>
              <a:gd name="connsiteY3" fmla="*/ 784860 h 784860"/>
              <a:gd name="connsiteX0" fmla="*/ 0 w 889721"/>
              <a:gd name="connsiteY0" fmla="*/ 641732 h 784860"/>
              <a:gd name="connsiteX1" fmla="*/ 503423 w 889721"/>
              <a:gd name="connsiteY1" fmla="*/ 0 h 784860"/>
              <a:gd name="connsiteX2" fmla="*/ 889721 w 889721"/>
              <a:gd name="connsiteY2" fmla="*/ 784860 h 784860"/>
              <a:gd name="connsiteX3" fmla="*/ 0 w 889721"/>
              <a:gd name="connsiteY3" fmla="*/ 641732 h 784860"/>
              <a:gd name="connsiteX0" fmla="*/ 0 w 680778"/>
              <a:gd name="connsiteY0" fmla="*/ 641732 h 763462"/>
              <a:gd name="connsiteX1" fmla="*/ 503423 w 680778"/>
              <a:gd name="connsiteY1" fmla="*/ 0 h 763462"/>
              <a:gd name="connsiteX2" fmla="*/ 680778 w 680778"/>
              <a:gd name="connsiteY2" fmla="*/ 763462 h 763462"/>
              <a:gd name="connsiteX3" fmla="*/ 0 w 680778"/>
              <a:gd name="connsiteY3" fmla="*/ 641732 h 763462"/>
              <a:gd name="connsiteX0" fmla="*/ 0 w 680778"/>
              <a:gd name="connsiteY0" fmla="*/ 641732 h 763462"/>
              <a:gd name="connsiteX1" fmla="*/ 503423 w 680778"/>
              <a:gd name="connsiteY1" fmla="*/ 0 h 763462"/>
              <a:gd name="connsiteX2" fmla="*/ 680778 w 680778"/>
              <a:gd name="connsiteY2" fmla="*/ 763462 h 763462"/>
              <a:gd name="connsiteX3" fmla="*/ 363580 w 680778"/>
              <a:gd name="connsiteY3" fmla="*/ 548873 h 763462"/>
              <a:gd name="connsiteX4" fmla="*/ 0 w 680778"/>
              <a:gd name="connsiteY4" fmla="*/ 641732 h 763462"/>
              <a:gd name="connsiteX0" fmla="*/ 0 w 680778"/>
              <a:gd name="connsiteY0" fmla="*/ 641732 h 763462"/>
              <a:gd name="connsiteX1" fmla="*/ 503423 w 680778"/>
              <a:gd name="connsiteY1" fmla="*/ 0 h 763462"/>
              <a:gd name="connsiteX2" fmla="*/ 680778 w 680778"/>
              <a:gd name="connsiteY2" fmla="*/ 763462 h 763462"/>
              <a:gd name="connsiteX3" fmla="*/ 363580 w 680778"/>
              <a:gd name="connsiteY3" fmla="*/ 548873 h 763462"/>
              <a:gd name="connsiteX4" fmla="*/ 0 w 680778"/>
              <a:gd name="connsiteY4" fmla="*/ 641732 h 763462"/>
              <a:gd name="connsiteX0" fmla="*/ 0 w 680778"/>
              <a:gd name="connsiteY0" fmla="*/ 641732 h 763462"/>
              <a:gd name="connsiteX1" fmla="*/ 503423 w 680778"/>
              <a:gd name="connsiteY1" fmla="*/ 0 h 763462"/>
              <a:gd name="connsiteX2" fmla="*/ 680778 w 680778"/>
              <a:gd name="connsiteY2" fmla="*/ 763462 h 763462"/>
              <a:gd name="connsiteX3" fmla="*/ 363580 w 680778"/>
              <a:gd name="connsiteY3" fmla="*/ 548873 h 763462"/>
              <a:gd name="connsiteX4" fmla="*/ 0 w 680778"/>
              <a:gd name="connsiteY4" fmla="*/ 641732 h 76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778" h="763462">
                <a:moveTo>
                  <a:pt x="0" y="641732"/>
                </a:moveTo>
                <a:lnTo>
                  <a:pt x="503423" y="0"/>
                </a:lnTo>
                <a:lnTo>
                  <a:pt x="680778" y="763462"/>
                </a:lnTo>
                <a:lnTo>
                  <a:pt x="363580" y="548873"/>
                </a:lnTo>
                <a:lnTo>
                  <a:pt x="0" y="641732"/>
                </a:lnTo>
                <a:close/>
              </a:path>
            </a:pathLst>
          </a:custGeom>
          <a:solidFill>
            <a:srgbClr val="009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975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7.05434E-7 -1.36054E-6 L 0.06876 -0.233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2" y="-116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3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6013</TotalTime>
  <Words>459</Words>
  <Application>Microsoft Office PowerPoint</Application>
  <PresentationFormat>Custom</PresentationFormat>
  <Paragraphs>112</Paragraphs>
  <Slides>17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Angsana New</vt:lpstr>
      <vt:lpstr>Cordia New</vt:lpstr>
      <vt:lpstr>AngsanaUPC</vt:lpstr>
      <vt:lpstr>Calibri</vt:lpstr>
      <vt:lpstr>Wingdings</vt:lpstr>
      <vt:lpstr>TH Sarabun New</vt:lpstr>
      <vt:lpstr>TH SarabunIT๙</vt:lpstr>
      <vt:lpstr>Aksorn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Paradon Ponsai</dc:creator>
  <cp:lastModifiedBy>Kobkul Doungmanee</cp:lastModifiedBy>
  <cp:revision>540</cp:revision>
  <cp:lastPrinted>2019-02-01T03:10:21Z</cp:lastPrinted>
  <dcterms:created xsi:type="dcterms:W3CDTF">2017-09-19T00:56:44Z</dcterms:created>
  <dcterms:modified xsi:type="dcterms:W3CDTF">2019-09-14T08:23:53Z</dcterms:modified>
</cp:coreProperties>
</file>